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6" r:id="rId1"/>
    <p:sldMasterId id="2147483968" r:id="rId2"/>
  </p:sldMasterIdLst>
  <p:notesMasterIdLst>
    <p:notesMasterId r:id="rId103"/>
  </p:notesMasterIdLst>
  <p:handoutMasterIdLst>
    <p:handoutMasterId r:id="rId104"/>
  </p:handoutMasterIdLst>
  <p:sldIdLst>
    <p:sldId id="256" r:id="rId3"/>
    <p:sldId id="428" r:id="rId4"/>
    <p:sldId id="429" r:id="rId5"/>
    <p:sldId id="430" r:id="rId6"/>
    <p:sldId id="432" r:id="rId7"/>
    <p:sldId id="299" r:id="rId8"/>
    <p:sldId id="300" r:id="rId9"/>
    <p:sldId id="434" r:id="rId10"/>
    <p:sldId id="435" r:id="rId11"/>
    <p:sldId id="374" r:id="rId12"/>
    <p:sldId id="375" r:id="rId13"/>
    <p:sldId id="376" r:id="rId14"/>
    <p:sldId id="378" r:id="rId15"/>
    <p:sldId id="380" r:id="rId16"/>
    <p:sldId id="436" r:id="rId17"/>
    <p:sldId id="437" r:id="rId18"/>
    <p:sldId id="382" r:id="rId19"/>
    <p:sldId id="383" r:id="rId20"/>
    <p:sldId id="384" r:id="rId21"/>
    <p:sldId id="385" r:id="rId22"/>
    <p:sldId id="418" r:id="rId23"/>
    <p:sldId id="386" r:id="rId24"/>
    <p:sldId id="399" r:id="rId25"/>
    <p:sldId id="387" r:id="rId26"/>
    <p:sldId id="388" r:id="rId27"/>
    <p:sldId id="400" r:id="rId28"/>
    <p:sldId id="419" r:id="rId29"/>
    <p:sldId id="420" r:id="rId30"/>
    <p:sldId id="421" r:id="rId31"/>
    <p:sldId id="394" r:id="rId32"/>
    <p:sldId id="395" r:id="rId33"/>
    <p:sldId id="396" r:id="rId34"/>
    <p:sldId id="397" r:id="rId35"/>
    <p:sldId id="401" r:id="rId36"/>
    <p:sldId id="422" r:id="rId37"/>
    <p:sldId id="438" r:id="rId38"/>
    <p:sldId id="439" r:id="rId39"/>
    <p:sldId id="441" r:id="rId40"/>
    <p:sldId id="415" r:id="rId41"/>
    <p:sldId id="416" r:id="rId42"/>
    <p:sldId id="423" r:id="rId43"/>
    <p:sldId id="414" r:id="rId44"/>
    <p:sldId id="290" r:id="rId45"/>
    <p:sldId id="287" r:id="rId46"/>
    <p:sldId id="292" r:id="rId47"/>
    <p:sldId id="291" r:id="rId48"/>
    <p:sldId id="294" r:id="rId49"/>
    <p:sldId id="424" r:id="rId50"/>
    <p:sldId id="295" r:id="rId51"/>
    <p:sldId id="296" r:id="rId52"/>
    <p:sldId id="297" r:id="rId53"/>
    <p:sldId id="284" r:id="rId54"/>
    <p:sldId id="298" r:id="rId55"/>
    <p:sldId id="286" r:id="rId56"/>
    <p:sldId id="285" r:id="rId57"/>
    <p:sldId id="335" r:id="rId58"/>
    <p:sldId id="442" r:id="rId59"/>
    <p:sldId id="443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426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425" r:id="rId78"/>
    <p:sldId id="352" r:id="rId79"/>
    <p:sldId id="353" r:id="rId80"/>
    <p:sldId id="354" r:id="rId81"/>
    <p:sldId id="355" r:id="rId82"/>
    <p:sldId id="356" r:id="rId83"/>
    <p:sldId id="357" r:id="rId84"/>
    <p:sldId id="42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417" r:id="rId10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1FFB"/>
    <a:srgbClr val="F80000"/>
    <a:srgbClr val="003E1F"/>
    <a:srgbClr val="162D8E"/>
    <a:srgbClr val="FF3300"/>
    <a:srgbClr val="3A5AE0"/>
    <a:srgbClr val="0E0363"/>
    <a:srgbClr val="005A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660"/>
  </p:normalViewPr>
  <p:slideViewPr>
    <p:cSldViewPr>
      <p:cViewPr>
        <p:scale>
          <a:sx n="100" d="100"/>
          <a:sy n="100" d="100"/>
        </p:scale>
        <p:origin x="-389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8750" y="0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8750" y="8829675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D410CFC3-AB22-4127-A43D-685B8E29A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784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8750" y="0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5325"/>
            <a:ext cx="4649787" cy="3487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0" y="4414838"/>
            <a:ext cx="5613400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8750" y="8829675"/>
            <a:ext cx="30400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B4CA3A14-CC2C-49BE-8E2C-F7792B027F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0594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A3A14-CC2C-49BE-8E2C-F7792B027F1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A3A14-CC2C-49BE-8E2C-F7792B027F1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A3A14-CC2C-49BE-8E2C-F7792B027F1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944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A3A14-CC2C-49BE-8E2C-F7792B027F1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346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A3A14-CC2C-49BE-8E2C-F7792B027F1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344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E7A1BD-54B7-48CD-AFEC-61A5F3F450A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53A4F6-AE92-4B83-90F3-0ABCBE992BB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35870-AA38-4BF1-93C2-EE46C0BDBD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223311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2495850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xmlns="" val="2335873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896848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462022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xmlns="" val="131456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xmlns="" val="347946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54554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xmlns="" val="4190957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xmlns="" val="734607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526B-18F3-4B47-ADB8-2C320D3D440A}" type="datetimeFigureOut">
              <a:rPr lang="es-VE" smtClean="0">
                <a:solidFill>
                  <a:srgbClr val="696464"/>
                </a:solidFill>
              </a:rPr>
              <a:pPr/>
              <a:t>15/10/2017</a:t>
            </a:fld>
            <a:endParaRPr lang="es-VE">
              <a:solidFill>
                <a:srgbClr val="696464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>
              <a:solidFill>
                <a:srgbClr val="696464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2FC38-4EBD-441B-B004-20B9ED30E20B}" type="slidenum">
              <a:rPr lang="es-VE" smtClean="0"/>
              <a:pPr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xmlns="" val="218528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16105-3650-4BB0-8FEE-9464D7E5FF4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96F065-E679-4189-8D16-88786BC11F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D8E982-31CA-4FD2-805C-599C437B5E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572556-6CA3-4F13-9C20-FF490E79B36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EA602-2F67-4DFE-A14B-FAA6EF6F9AF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EA911-EDCB-4B8F-B7D3-EABD855768B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1D40EC-2D64-49BE-988A-9D10A04BE44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7671375-DF24-4080-BD56-DD3E71F360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Kishi lab ICE (UEC)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9B3526B-18F3-4B47-ADB8-2C320D3D440A}" type="datetimeFigureOut">
              <a:rPr lang="es-VE" smtClean="0">
                <a:solidFill>
                  <a:srgbClr val="696464"/>
                </a:solidFill>
                <a:latin typeface="Perpetu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15/10/2017</a:t>
            </a:fld>
            <a:endParaRPr lang="es-VE">
              <a:solidFill>
                <a:srgbClr val="696464"/>
              </a:solidFill>
              <a:latin typeface="Perpetua"/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VE">
              <a:solidFill>
                <a:srgbClr val="696464"/>
              </a:solidFill>
              <a:latin typeface="Perpetua"/>
            </a:endParaRPr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FC2FC38-4EBD-441B-B004-20B9ED30E20B}" type="slidenum">
              <a:rPr lang="es-VE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xmlns="" val="98837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CE-RU-04042015\3rd%20Year\%5bBook%5d%20Optical-fiber-communications-principles-and-practice-third-edition-john-m-senior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NUL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talk" TargetMode="External"/><Relationship Id="rId2" Type="http://schemas.openxmlformats.org/officeDocument/2006/relationships/hyperlink" Target="https://en.wikipedia.org/wiki/Bandwidth_(computing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lectromagnetic_interference" TargetMode="External"/><Relationship Id="rId4" Type="http://schemas.openxmlformats.org/officeDocument/2006/relationships/hyperlink" Target="https://en.wikipedia.org/wiki/Transmission_lin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CE-RU-04042015\3rd%20Year\%5bBook%5d%20Optical-fiber-communications-principles-and-practice-third-edition-john-m-senior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CE-RU-04042015\3rd%20Year\%5bBook%5d%20Optical-fiber-communications-principles-and-practice-third-edition-john-m-senior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velength" TargetMode="External"/><Relationship Id="rId2" Type="http://schemas.openxmlformats.org/officeDocument/2006/relationships/hyperlink" Target="https://en.wikipedia.org/wiki/Characteristic_leng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ayleigh_scattering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ICE-RU-04042015\3rd%20Year\Optical%20Fiber%20Communication\My%20Lectures\2017\How%20Fiber%20Optics%20Work%20%5b720p%5d.mp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media" Target="NUL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8600"/>
            <a:ext cx="8153400" cy="1219200"/>
          </a:xfrm>
        </p:spPr>
        <p:txBody>
          <a:bodyPr/>
          <a:lstStyle/>
          <a:p>
            <a:pPr algn="ctr"/>
            <a:r>
              <a:rPr lang="en-US" sz="3800" b="1" dirty="0">
                <a:solidFill>
                  <a:srgbClr val="005A2D"/>
                </a:solidFill>
              </a:rPr>
              <a:t>Optical Fiber Communication</a:t>
            </a:r>
            <a:r>
              <a:rPr lang="en-US" sz="3800" b="1" dirty="0" smtClean="0">
                <a:solidFill>
                  <a:srgbClr val="005A2D"/>
                </a:solidFill>
              </a:rPr>
              <a:t/>
            </a:r>
            <a:br>
              <a:rPr lang="en-US" sz="3800" b="1" dirty="0" smtClean="0">
                <a:solidFill>
                  <a:srgbClr val="005A2D"/>
                </a:solidFill>
              </a:rPr>
            </a:br>
            <a:r>
              <a:rPr lang="en-US" sz="3800" b="1" dirty="0" smtClean="0">
                <a:solidFill>
                  <a:srgbClr val="005A2D"/>
                </a:solidFill>
              </a:rPr>
              <a:t>ICE-3241</a:t>
            </a:r>
            <a:endParaRPr lang="en-US" sz="3800" b="1" dirty="0" smtClean="0"/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765018" y="2743200"/>
            <a:ext cx="7467600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200" b="1" dirty="0">
                <a:latin typeface="Times New Roman" pitchFamily="18" charset="0"/>
                <a:ea typeface="ＭＳ Ｐゴシック" pitchFamily="34" charset="-128"/>
              </a:rPr>
              <a:t>Dept. of Information </a:t>
            </a:r>
            <a:r>
              <a:rPr lang="en-US" altLang="ja-JP" sz="2200" b="1" dirty="0" smtClean="0">
                <a:latin typeface="Times New Roman" pitchFamily="18" charset="0"/>
                <a:ea typeface="ＭＳ Ｐゴシック" pitchFamily="34" charset="-128"/>
              </a:rPr>
              <a:t>and </a:t>
            </a:r>
            <a:r>
              <a:rPr lang="en-US" altLang="ja-JP" sz="2200" b="1" dirty="0">
                <a:latin typeface="Times New Roman" pitchFamily="18" charset="0"/>
                <a:ea typeface="ＭＳ Ｐゴシック" pitchFamily="34" charset="-128"/>
              </a:rPr>
              <a:t>Communication Engineering,       </a:t>
            </a:r>
          </a:p>
          <a:p>
            <a:pPr algn="ctr"/>
            <a:r>
              <a:rPr lang="en-US" altLang="ja-JP" sz="2200" b="1" dirty="0">
                <a:latin typeface="Times New Roman" pitchFamily="18" charset="0"/>
                <a:ea typeface="ＭＳ Ｐゴシック" pitchFamily="34" charset="-128"/>
              </a:rPr>
              <a:t>University of </a:t>
            </a:r>
            <a:r>
              <a:rPr lang="en-US" altLang="ja-JP" sz="2200" b="1" dirty="0" err="1">
                <a:latin typeface="Times New Roman" pitchFamily="18" charset="0"/>
                <a:ea typeface="ＭＳ Ｐゴシック" pitchFamily="34" charset="-128"/>
              </a:rPr>
              <a:t>Rajshahi</a:t>
            </a:r>
            <a:r>
              <a:rPr lang="en-US" altLang="ja-JP" sz="2200" b="1" dirty="0">
                <a:latin typeface="Times New Roman" pitchFamily="18" charset="0"/>
                <a:ea typeface="ＭＳ Ｐゴシック" pitchFamily="34" charset="-128"/>
              </a:rPr>
              <a:t>, </a:t>
            </a:r>
          </a:p>
          <a:p>
            <a:pPr algn="ctr"/>
            <a:r>
              <a:rPr lang="en-US" altLang="ja-JP" sz="2200" b="1" dirty="0" err="1">
                <a:latin typeface="Times New Roman" pitchFamily="18" charset="0"/>
                <a:ea typeface="ＭＳ Ｐゴシック" pitchFamily="34" charset="-128"/>
              </a:rPr>
              <a:t>Rajshahi</a:t>
            </a:r>
            <a:r>
              <a:rPr lang="en-US" altLang="ja-JP" sz="2200" b="1" dirty="0">
                <a:latin typeface="Times New Roman" pitchFamily="18" charset="0"/>
                <a:ea typeface="ＭＳ Ｐゴシック" pitchFamily="34" charset="-128"/>
              </a:rPr>
              <a:t>, </a:t>
            </a:r>
            <a:r>
              <a:rPr lang="en-US" altLang="ja-JP" sz="2200" b="1" dirty="0" err="1">
                <a:latin typeface="Times New Roman" pitchFamily="18" charset="0"/>
                <a:ea typeface="ＭＳ Ｐゴシック" pitchFamily="34" charset="-128"/>
              </a:rPr>
              <a:t>Bngladesh</a:t>
            </a:r>
            <a:r>
              <a:rPr lang="en-US" altLang="ja-JP" sz="2200" b="1" dirty="0">
                <a:latin typeface="Times New Roman" pitchFamily="18" charset="0"/>
                <a:ea typeface="ＭＳ Ｐゴシック" pitchFamily="34" charset="-128"/>
              </a:rPr>
              <a:t>.</a:t>
            </a:r>
            <a:r>
              <a:rPr lang="en-US" altLang="ja-JP" sz="2000" dirty="0">
                <a:latin typeface="Times New Roman" pitchFamily="18" charset="0"/>
                <a:ea typeface="ＭＳ Ｐゴシック" pitchFamily="34" charset="-128"/>
              </a:rPr>
              <a:t> </a:t>
            </a:r>
          </a:p>
          <a:p>
            <a:pPr algn="ctr"/>
            <a:r>
              <a:rPr lang="en-US" altLang="ja-JP" sz="2000" b="1" dirty="0" smtClean="0">
                <a:latin typeface="Times New Roman" pitchFamily="18" charset="0"/>
                <a:ea typeface="ＭＳ Ｐゴシック" pitchFamily="34" charset="-128"/>
              </a:rPr>
              <a:t>08-08-2017</a:t>
            </a:r>
            <a:endParaRPr lang="en-US" altLang="ja-JP" sz="2000" b="1" dirty="0">
              <a:latin typeface="Times New Roman" pitchFamily="18" charset="0"/>
              <a:ea typeface="ＭＳ Ｐゴシック" pitchFamily="34" charset="-128"/>
            </a:endParaRPr>
          </a:p>
          <a:p>
            <a:endParaRPr lang="en-US" sz="2000" b="1" dirty="0">
              <a:latin typeface="Times New Roman" pitchFamily="18" charset="0"/>
            </a:endParaRPr>
          </a:p>
        </p:txBody>
      </p:sp>
      <p:sp>
        <p:nvSpPr>
          <p:cNvPr id="3076" name="Text Box 8"/>
          <p:cNvSpPr txBox="1">
            <a:spLocks noChangeArrowheads="1"/>
          </p:cNvSpPr>
          <p:nvPr/>
        </p:nvSpPr>
        <p:spPr bwMode="auto">
          <a:xfrm>
            <a:off x="2514600" y="1981200"/>
            <a:ext cx="4724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700" b="1" dirty="0">
                <a:latin typeface="Times New Roman" pitchFamily="18" charset="0"/>
              </a:rPr>
              <a:t>Dr. Md. </a:t>
            </a:r>
            <a:r>
              <a:rPr lang="en-US" sz="2700" b="1" dirty="0" err="1" smtClean="0">
                <a:latin typeface="Times New Roman" pitchFamily="18" charset="0"/>
              </a:rPr>
              <a:t>Hasnat</a:t>
            </a:r>
            <a:r>
              <a:rPr lang="en-US" sz="2700" b="1" dirty="0" smtClean="0">
                <a:latin typeface="Times New Roman" pitchFamily="18" charset="0"/>
              </a:rPr>
              <a:t> </a:t>
            </a:r>
            <a:r>
              <a:rPr lang="en-US" sz="2700" b="1" dirty="0" err="1" smtClean="0">
                <a:latin typeface="Times New Roman" pitchFamily="18" charset="0"/>
              </a:rPr>
              <a:t>Kabir</a:t>
            </a:r>
            <a:endParaRPr lang="en-US" sz="2700" b="1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54864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Ref:</a:t>
            </a:r>
            <a:r>
              <a:rPr lang="en-US" dirty="0" smtClean="0"/>
              <a:t> </a:t>
            </a:r>
            <a:r>
              <a:rPr lang="en-US" dirty="0"/>
              <a:t>Optical </a:t>
            </a:r>
            <a:r>
              <a:rPr lang="en-US" dirty="0" smtClean="0"/>
              <a:t>Fiber Communications</a:t>
            </a:r>
            <a:endParaRPr lang="en-US" dirty="0"/>
          </a:p>
          <a:p>
            <a:pPr algn="ctr"/>
            <a:r>
              <a:rPr lang="en-US" dirty="0"/>
              <a:t>Principles and Practice </a:t>
            </a:r>
            <a:endParaRPr lang="en-US" dirty="0" smtClean="0"/>
          </a:p>
          <a:p>
            <a:pPr algn="ctr"/>
            <a:r>
              <a:rPr lang="en-US" dirty="0" smtClean="0"/>
              <a:t>JOHN </a:t>
            </a:r>
            <a:r>
              <a:rPr lang="en-US" dirty="0"/>
              <a:t>M. SENIOR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074" t="29704" r="9183" b="23564"/>
          <a:stretch/>
        </p:blipFill>
        <p:spPr bwMode="auto">
          <a:xfrm>
            <a:off x="76200" y="2037030"/>
            <a:ext cx="8372947" cy="320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7629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63562"/>
          </a:xfrm>
        </p:spPr>
        <p:txBody>
          <a:bodyPr/>
          <a:lstStyle/>
          <a:p>
            <a:pPr algn="ctr"/>
            <a:r>
              <a:rPr lang="en-US" b="1" dirty="0" smtClean="0"/>
              <a:t>Beam Splitter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Beam splitters are a basic element of many optical fiber communication systems </a:t>
            </a:r>
            <a:r>
              <a:rPr lang="en-US" b="1" dirty="0" smtClean="0"/>
              <a:t>often providing </a:t>
            </a:r>
            <a:r>
              <a:rPr lang="en-US" b="1" dirty="0"/>
              <a:t>a Y-junction by which signals from separate sources can be combined, or </a:t>
            </a:r>
            <a:r>
              <a:rPr lang="en-US" b="1" dirty="0" smtClean="0"/>
              <a:t>the received </a:t>
            </a:r>
            <a:r>
              <a:rPr lang="en-US" b="1" dirty="0"/>
              <a:t>power divided between two or more channels.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A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100</a:t>
            </a:fld>
            <a:endParaRPr lang="en-US" altLang="en-US"/>
          </a:p>
        </p:txBody>
      </p:sp>
      <p:sp>
        <p:nvSpPr>
          <p:cNvPr id="5" name="AutoShape 2" descr="Image result for Y-junction beam spl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81400"/>
            <a:ext cx="3543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624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/>
              <a:t>Advantages of optical fiber communication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solidFill>
                  <a:srgbClr val="FF0000"/>
                </a:solidFill>
              </a:rPr>
              <a:t>(a) Enormous potential </a:t>
            </a:r>
            <a:r>
              <a:rPr lang="en-US" b="1" i="1" dirty="0" smtClean="0">
                <a:solidFill>
                  <a:srgbClr val="FF0000"/>
                </a:solidFill>
              </a:rPr>
              <a:t>bandwidth:</a:t>
            </a:r>
            <a:r>
              <a:rPr lang="en-US" i="1" dirty="0" smtClean="0"/>
              <a:t> </a:t>
            </a:r>
            <a:r>
              <a:rPr lang="en-US" dirty="0"/>
              <a:t>The optical carrier frequency in the range 10</a:t>
            </a:r>
            <a:r>
              <a:rPr lang="en-US" baseline="30000" dirty="0"/>
              <a:t>13</a:t>
            </a:r>
            <a:r>
              <a:rPr lang="en-US" dirty="0"/>
              <a:t> </a:t>
            </a:r>
            <a:r>
              <a:rPr lang="en-US" dirty="0" smtClean="0"/>
              <a:t>to 10</a:t>
            </a:r>
            <a:r>
              <a:rPr lang="en-US" baseline="30000" dirty="0" smtClean="0"/>
              <a:t>16</a:t>
            </a:r>
            <a:r>
              <a:rPr lang="en-US" dirty="0" smtClean="0"/>
              <a:t> </a:t>
            </a:r>
            <a:r>
              <a:rPr lang="en-US" dirty="0"/>
              <a:t>Hz </a:t>
            </a:r>
            <a:r>
              <a:rPr lang="en-US" dirty="0" smtClean="0"/>
              <a:t>yields; &gt;&gt; metallic </a:t>
            </a:r>
            <a:r>
              <a:rPr lang="en-US" dirty="0"/>
              <a:t>cable systems </a:t>
            </a:r>
            <a:r>
              <a:rPr lang="en-US" dirty="0" smtClean="0"/>
              <a:t>or </a:t>
            </a:r>
            <a:r>
              <a:rPr lang="en-US" dirty="0"/>
              <a:t>even </a:t>
            </a:r>
            <a:r>
              <a:rPr lang="en-US" dirty="0" smtClean="0"/>
              <a:t>millimeter wave </a:t>
            </a:r>
            <a:r>
              <a:rPr lang="en-US" dirty="0"/>
              <a:t>radio </a:t>
            </a:r>
            <a:r>
              <a:rPr lang="en-US" dirty="0" smtClean="0"/>
              <a:t>systems. 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b) Small size and </a:t>
            </a:r>
            <a:r>
              <a:rPr lang="en-US" b="1" i="1" dirty="0" smtClean="0">
                <a:solidFill>
                  <a:srgbClr val="FF0000"/>
                </a:solidFill>
              </a:rPr>
              <a:t>weight:</a:t>
            </a:r>
            <a:r>
              <a:rPr lang="en-US" i="1" dirty="0" smtClean="0"/>
              <a:t> </a:t>
            </a:r>
            <a:r>
              <a:rPr lang="en-US" dirty="0"/>
              <a:t>small diameters &lt; diameter of a human hair. </a:t>
            </a:r>
          </a:p>
          <a:p>
            <a:r>
              <a:rPr lang="en-US" dirty="0" smtClean="0"/>
              <a:t>Therefore </a:t>
            </a:r>
            <a:r>
              <a:rPr lang="en-US" dirty="0"/>
              <a:t>it is useful for such as aircraft, satellites and even ships.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c) Electrical </a:t>
            </a:r>
            <a:r>
              <a:rPr lang="en-US" b="1" i="1" dirty="0" smtClean="0">
                <a:solidFill>
                  <a:srgbClr val="FF0000"/>
                </a:solidFill>
              </a:rPr>
              <a:t>isolation:</a:t>
            </a:r>
            <a:r>
              <a:rPr lang="en-US" i="1" dirty="0" smtClean="0"/>
              <a:t> </a:t>
            </a:r>
            <a:r>
              <a:rPr lang="en-US" dirty="0" smtClean="0"/>
              <a:t>electrical </a:t>
            </a:r>
            <a:r>
              <a:rPr lang="en-US" dirty="0"/>
              <a:t>insulators and therefore, </a:t>
            </a:r>
            <a:r>
              <a:rPr lang="en-US" dirty="0" smtClean="0"/>
              <a:t>do </a:t>
            </a:r>
            <a:r>
              <a:rPr lang="en-US" dirty="0"/>
              <a:t>not exhibit </a:t>
            </a:r>
            <a:r>
              <a:rPr lang="en-US" dirty="0" smtClean="0"/>
              <a:t>interface </a:t>
            </a:r>
            <a:r>
              <a:rPr lang="en-US" dirty="0"/>
              <a:t>problems. </a:t>
            </a:r>
            <a:endParaRPr lang="en-US" dirty="0" smtClean="0"/>
          </a:p>
          <a:p>
            <a:r>
              <a:rPr lang="en-US" dirty="0" smtClean="0"/>
              <a:t>Transmission </a:t>
            </a:r>
            <a:r>
              <a:rPr lang="en-US" dirty="0"/>
              <a:t>ideally suited for communication in electrically hazardous </a:t>
            </a:r>
            <a:r>
              <a:rPr lang="en-US" dirty="0" smtClean="0"/>
              <a:t>environments.</a:t>
            </a:r>
          </a:p>
          <a:p>
            <a:pPr algn="just"/>
            <a:r>
              <a:rPr lang="en-US" b="1" i="1" dirty="0">
                <a:solidFill>
                  <a:srgbClr val="FF0000"/>
                </a:solidFill>
              </a:rPr>
              <a:t>(d) Immunity to interference and </a:t>
            </a:r>
            <a:r>
              <a:rPr lang="en-US" b="1" i="1" dirty="0" smtClean="0">
                <a:solidFill>
                  <a:srgbClr val="FF0000"/>
                </a:solidFill>
              </a:rPr>
              <a:t>crosstalk:</a:t>
            </a:r>
            <a:r>
              <a:rPr lang="en-US" i="1" dirty="0" smtClean="0"/>
              <a:t> </a:t>
            </a:r>
            <a:r>
              <a:rPr lang="en-US" dirty="0"/>
              <a:t>Optical fibers form a dielectric waveguide and are therefore free from electromagnetic interference (EMI), radio-frequency interference (</a:t>
            </a:r>
            <a:r>
              <a:rPr lang="en-US" dirty="0" smtClean="0"/>
              <a:t>RFI). </a:t>
            </a:r>
            <a:endParaRPr lang="en-US" dirty="0"/>
          </a:p>
          <a:p>
            <a:pPr algn="just"/>
            <a:r>
              <a:rPr lang="en-US" dirty="0"/>
              <a:t>Hence the system is unaffected by transmission through an electrically noisy environment and the fiber cable requires no shielding from EMI. </a:t>
            </a:r>
          </a:p>
          <a:p>
            <a:pPr algn="just"/>
            <a:r>
              <a:rPr lang="en-US" dirty="0"/>
              <a:t>Moreover, there is no optical interference between fibers and hence, crosstalk is negligible.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solidFill>
                  <a:srgbClr val="FF0000"/>
                </a:solidFill>
              </a:rPr>
              <a:t>(e) Signal </a:t>
            </a:r>
            <a:r>
              <a:rPr lang="en-US" b="1" i="1" dirty="0" smtClean="0">
                <a:solidFill>
                  <a:srgbClr val="FF0000"/>
                </a:solidFill>
              </a:rPr>
              <a:t>security:</a:t>
            </a:r>
            <a:r>
              <a:rPr lang="en-US" i="1" dirty="0" smtClean="0"/>
              <a:t> </a:t>
            </a:r>
            <a:r>
              <a:rPr lang="en-US" dirty="0"/>
              <a:t>The light from optical fibers does not radiate significantly and </a:t>
            </a:r>
            <a:r>
              <a:rPr lang="en-US" dirty="0" smtClean="0"/>
              <a:t>therefore they </a:t>
            </a:r>
            <a:r>
              <a:rPr lang="en-US" dirty="0"/>
              <a:t>provide a high degree of signal security. </a:t>
            </a:r>
            <a:endParaRPr lang="en-US" dirty="0" smtClean="0"/>
          </a:p>
          <a:p>
            <a:r>
              <a:rPr lang="en-US" b="1" i="1" dirty="0" smtClean="0">
                <a:solidFill>
                  <a:srgbClr val="FF0000"/>
                </a:solidFill>
              </a:rPr>
              <a:t>(f) Low transmission loss:</a:t>
            </a:r>
            <a:r>
              <a:rPr lang="en-US" i="1" dirty="0" smtClean="0"/>
              <a:t> It </a:t>
            </a:r>
            <a:r>
              <a:rPr lang="en-US" dirty="0" smtClean="0"/>
              <a:t>exhibits very low attenuation or transmission loss in comparison with the best copper conductors. </a:t>
            </a:r>
          </a:p>
          <a:p>
            <a:r>
              <a:rPr lang="en-US" dirty="0" smtClean="0"/>
              <a:t>Fibers have been fabricated with losses as low as 0.15 dB km</a:t>
            </a:r>
            <a:r>
              <a:rPr lang="en-US" baseline="30000" dirty="0" smtClean="0"/>
              <a:t>−1</a:t>
            </a:r>
            <a:r>
              <a:rPr lang="en-US" dirty="0" smtClean="0"/>
              <a:t> and this feature has become a major advantage of optical fiber communications.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(g) Ruggedness and flexibility:</a:t>
            </a:r>
            <a:r>
              <a:rPr lang="en-US" i="1" dirty="0" smtClean="0"/>
              <a:t> T</a:t>
            </a:r>
            <a:r>
              <a:rPr lang="en-US" dirty="0" smtClean="0"/>
              <a:t>he fibers may be bent to quite small radii or twisted without damage.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solidFill>
                  <a:srgbClr val="FF0000"/>
                </a:solidFill>
              </a:rPr>
              <a:t>(h) System reliability and ease of </a:t>
            </a:r>
            <a:r>
              <a:rPr lang="en-US" b="1" i="1" dirty="0" smtClean="0">
                <a:solidFill>
                  <a:srgbClr val="FF0000"/>
                </a:solidFill>
              </a:rPr>
              <a:t>maintenance:</a:t>
            </a:r>
            <a:r>
              <a:rPr lang="en-US" i="1" dirty="0" smtClean="0"/>
              <a:t> </a:t>
            </a:r>
            <a:r>
              <a:rPr lang="en-US" dirty="0" smtClean="0"/>
              <a:t>the low-loss </a:t>
            </a:r>
            <a:r>
              <a:rPr lang="en-US" dirty="0"/>
              <a:t>property of optical fiber cables </a:t>
            </a:r>
            <a:r>
              <a:rPr lang="en-US" dirty="0" smtClean="0"/>
              <a:t>reduces </a:t>
            </a:r>
            <a:r>
              <a:rPr lang="en-US" dirty="0"/>
              <a:t>the requirement for </a:t>
            </a:r>
            <a:r>
              <a:rPr lang="en-US" dirty="0" smtClean="0"/>
              <a:t>intermediate repeaters </a:t>
            </a:r>
            <a:r>
              <a:rPr lang="en-US" dirty="0"/>
              <a:t>or line amplifiers to boost the transmitted signal strength. </a:t>
            </a:r>
            <a:endParaRPr lang="en-US" dirty="0" smtClean="0"/>
          </a:p>
          <a:p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b="1" i="1" dirty="0" err="1">
                <a:solidFill>
                  <a:srgbClr val="FF0000"/>
                </a:solidFill>
              </a:rPr>
              <a:t>i</a:t>
            </a:r>
            <a:r>
              <a:rPr lang="en-US" b="1" i="1" dirty="0">
                <a:solidFill>
                  <a:srgbClr val="FF0000"/>
                </a:solidFill>
              </a:rPr>
              <a:t>) Potential low </a:t>
            </a:r>
            <a:r>
              <a:rPr lang="en-US" b="1" i="1" dirty="0" smtClean="0">
                <a:solidFill>
                  <a:srgbClr val="FF0000"/>
                </a:solidFill>
              </a:rPr>
              <a:t>cost: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made </a:t>
            </a:r>
            <a:r>
              <a:rPr lang="en-US" dirty="0"/>
              <a:t>from </a:t>
            </a:r>
            <a:r>
              <a:rPr lang="en-US" dirty="0" smtClean="0"/>
              <a:t>sand, potential </a:t>
            </a:r>
            <a:r>
              <a:rPr lang="en-US" dirty="0"/>
              <a:t>for low-cost line communication. </a:t>
            </a:r>
            <a:endParaRPr lang="en-US" dirty="0" smtClean="0"/>
          </a:p>
          <a:p>
            <a:r>
              <a:rPr lang="en-US" dirty="0" smtClean="0"/>
              <a:t>Bulk purchase </a:t>
            </a:r>
            <a:r>
              <a:rPr lang="en-US" dirty="0"/>
              <a:t>has become competitive with copper </a:t>
            </a:r>
            <a:r>
              <a:rPr lang="en-US" dirty="0" smtClean="0"/>
              <a:t>wires.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Disadvantage</a:t>
            </a:r>
            <a:br>
              <a:rPr lang="en-US" b="1" dirty="0" smtClean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48006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Highly skilled staff would be required for maintenance</a:t>
            </a:r>
          </a:p>
          <a:p>
            <a:pPr marL="514350" indent="-514350">
              <a:buAutoNum type="arabicParenR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Only point to point working is possible on optical fiber</a:t>
            </a:r>
          </a:p>
          <a:p>
            <a:pPr marL="514350" indent="-514350">
              <a:buAutoNum type="arabicParenR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Precise and costly instruments would be required</a:t>
            </a:r>
          </a:p>
          <a:p>
            <a:pPr marL="514350" indent="-514350">
              <a:buAutoNum type="arabicParenR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Costly if under utilized. </a:t>
            </a:r>
          </a:p>
          <a:p>
            <a:pPr marL="514350" indent="-514350">
              <a:buAutoNum type="arabicParenR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Accept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unipolar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codes only.</a:t>
            </a:r>
          </a:p>
          <a:p>
            <a:pPr marL="514350" indent="-514350">
              <a:buAutoNum type="arabicParenR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Jointing of fiber and splicing is also time consuming.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Applications</a:t>
            </a:r>
            <a:b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55837"/>
            <a:ext cx="8229600" cy="38401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 telecommunication field</a:t>
            </a:r>
          </a:p>
          <a:p>
            <a:r>
              <a:rPr lang="en-US" sz="2800" dirty="0" smtClean="0"/>
              <a:t>In space applications</a:t>
            </a:r>
          </a:p>
          <a:p>
            <a:r>
              <a:rPr lang="en-US" sz="2800" dirty="0" smtClean="0"/>
              <a:t>Broadband applications</a:t>
            </a:r>
          </a:p>
          <a:p>
            <a:r>
              <a:rPr lang="en-US" sz="2800" dirty="0" smtClean="0"/>
              <a:t>Computer applications industrial applications </a:t>
            </a:r>
          </a:p>
          <a:p>
            <a:r>
              <a:rPr lang="en-US" sz="2800" dirty="0" smtClean="0"/>
              <a:t>Mining applications</a:t>
            </a:r>
          </a:p>
          <a:p>
            <a:r>
              <a:rPr lang="en-US" sz="2800" dirty="0" smtClean="0"/>
              <a:t>In medical applications</a:t>
            </a:r>
          </a:p>
          <a:p>
            <a:r>
              <a:rPr lang="en-US" sz="2800" dirty="0" smtClean="0"/>
              <a:t>In military applications etc.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73050"/>
            <a:ext cx="822960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80958" y="900090"/>
            <a:ext cx="8101042" cy="611031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Optical fiber have wider range of application in almost all field, some are been specified below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switch_state2_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8610600"/>
            <a:ext cx="4500594" cy="2093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Ray theory transmission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Total internal reflection:</a:t>
                </a:r>
              </a:p>
              <a:p>
                <a:r>
                  <a:rPr lang="en-US" dirty="0" smtClean="0"/>
                  <a:t>Need to know about refractive index.</a:t>
                </a:r>
              </a:p>
              <a:p>
                <a:r>
                  <a:rPr lang="en-US" dirty="0"/>
                  <a:t>The </a:t>
                </a:r>
                <a:r>
                  <a:rPr lang="en-US" dirty="0" smtClean="0"/>
                  <a:t>refractive index </a:t>
                </a:r>
                <a:r>
                  <a:rPr lang="en-US" dirty="0"/>
                  <a:t>of a medium is defined as the ratio of the velocity of light in a vacuum to </a:t>
                </a:r>
                <a:r>
                  <a:rPr lang="en-US" dirty="0" smtClean="0"/>
                  <a:t>the velocity </a:t>
                </a:r>
                <a:r>
                  <a:rPr lang="en-US" dirty="0"/>
                  <a:t>of light in the medium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light </a:t>
                </a:r>
                <a:r>
                  <a:rPr lang="en-US" dirty="0" smtClean="0"/>
                  <a:t>travels slowly </a:t>
                </a:r>
                <a:r>
                  <a:rPr lang="en-US" dirty="0"/>
                  <a:t>in </a:t>
                </a:r>
                <a:r>
                  <a:rPr lang="en-US" dirty="0" smtClean="0"/>
                  <a:t>dense medium </a:t>
                </a:r>
                <a:r>
                  <a:rPr lang="en-US" dirty="0"/>
                  <a:t>than </a:t>
                </a:r>
                <a:r>
                  <a:rPr lang="en-US" dirty="0" smtClean="0"/>
                  <a:t>less dense</a:t>
                </a:r>
                <a:r>
                  <a:rPr lang="en-US" dirty="0"/>
                  <a:t> </a:t>
                </a:r>
                <a:r>
                  <a:rPr lang="en-US" dirty="0" smtClean="0"/>
                  <a:t>medium.</a:t>
                </a:r>
              </a:p>
              <a:p>
                <a:r>
                  <a:rPr lang="en-US" dirty="0"/>
                  <a:t>The angles of incidence φ</a:t>
                </a:r>
                <a:r>
                  <a:rPr lang="en-US" baseline="-25000" dirty="0"/>
                  <a:t>1</a:t>
                </a:r>
                <a:r>
                  <a:rPr lang="en-US" dirty="0"/>
                  <a:t> and refraction φ</a:t>
                </a:r>
                <a:r>
                  <a:rPr lang="en-US" baseline="-25000" dirty="0"/>
                  <a:t>2</a:t>
                </a:r>
                <a:r>
                  <a:rPr lang="en-US" dirty="0"/>
                  <a:t> are </a:t>
                </a:r>
                <a:r>
                  <a:rPr lang="en-US" dirty="0" smtClean="0"/>
                  <a:t>related to </a:t>
                </a:r>
                <a:r>
                  <a:rPr lang="en-US" dirty="0"/>
                  <a:t>each other and to the refractive indices of the dielectrics by Snell’s law of </a:t>
                </a:r>
                <a:r>
                  <a:rPr lang="en-US" dirty="0" smtClean="0"/>
                  <a:t>refraction, </a:t>
                </a:r>
                <a:r>
                  <a:rPr lang="en-US" dirty="0"/>
                  <a:t>which states that</a:t>
                </a:r>
                <a:r>
                  <a:rPr lang="en-US" dirty="0" smtClean="0"/>
                  <a:t>:</a:t>
                </a:r>
              </a:p>
              <a:p>
                <a:r>
                  <a:rPr lang="en-US" i="1" dirty="0"/>
                  <a:t>n</a:t>
                </a:r>
                <a:r>
                  <a:rPr lang="en-US" baseline="-25000" dirty="0"/>
                  <a:t>1</a:t>
                </a:r>
                <a:r>
                  <a:rPr lang="en-US" dirty="0"/>
                  <a:t> sin </a:t>
                </a:r>
                <a:r>
                  <a:rPr lang="el-GR" dirty="0"/>
                  <a:t>φ</a:t>
                </a:r>
                <a:r>
                  <a:rPr lang="el-GR" baseline="-25000" dirty="0"/>
                  <a:t>1</a:t>
                </a:r>
                <a:r>
                  <a:rPr lang="el-GR" dirty="0"/>
                  <a:t> = </a:t>
                </a:r>
                <a:r>
                  <a:rPr lang="en-US" i="1" dirty="0"/>
                  <a:t>n</a:t>
                </a:r>
                <a:r>
                  <a:rPr lang="en-US" baseline="-25000" dirty="0"/>
                  <a:t>2</a:t>
                </a:r>
                <a:r>
                  <a:rPr lang="en-US" dirty="0"/>
                  <a:t> sin </a:t>
                </a:r>
                <a:r>
                  <a:rPr lang="el-GR" dirty="0" smtClean="0"/>
                  <a:t>φ</a:t>
                </a:r>
                <a:r>
                  <a:rPr lang="el-GR" baseline="-25000" dirty="0" smtClean="0"/>
                  <a:t>2</a:t>
                </a:r>
                <a:r>
                  <a:rPr lang="en-US" dirty="0" smtClean="0"/>
                  <a:t>               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           [2.1]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t="-762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410" t="13597" r="16511" b="4950"/>
          <a:stretch/>
        </p:blipFill>
        <p:spPr bwMode="auto">
          <a:xfrm>
            <a:off x="304800" y="932507"/>
            <a:ext cx="7568698" cy="55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When </a:t>
                </a:r>
                <a:r>
                  <a:rPr lang="en-US" dirty="0"/>
                  <a:t>the </a:t>
                </a:r>
                <a:r>
                  <a:rPr lang="en-US" dirty="0" smtClean="0"/>
                  <a:t>angle of </a:t>
                </a:r>
                <a:r>
                  <a:rPr lang="en-US" dirty="0"/>
                  <a:t>refraction is 90° </a:t>
                </a:r>
                <a:r>
                  <a:rPr lang="en-US" dirty="0" smtClean="0"/>
                  <a:t> and </a:t>
                </a:r>
                <a:r>
                  <a:rPr lang="en-US" dirty="0"/>
                  <a:t>the refracted ray </a:t>
                </a:r>
                <a:r>
                  <a:rPr lang="en-US" dirty="0" smtClean="0"/>
                  <a:t>emerges </a:t>
                </a:r>
                <a:r>
                  <a:rPr lang="en-US" dirty="0"/>
                  <a:t>parallel to the interface between </a:t>
                </a:r>
                <a:r>
                  <a:rPr lang="en-US" dirty="0" smtClean="0"/>
                  <a:t>the dielectrics</a:t>
                </a:r>
                <a:r>
                  <a:rPr lang="en-US" dirty="0"/>
                  <a:t>, the angle of incidence must be less than 90°. </a:t>
                </a:r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angle of incidence is now known as the critical angle </a:t>
                </a:r>
                <a:r>
                  <a:rPr lang="en-US" dirty="0" err="1"/>
                  <a:t>φc</a:t>
                </a:r>
                <a:r>
                  <a:rPr lang="en-US" dirty="0"/>
                  <a:t>, as shown </a:t>
                </a:r>
                <a:r>
                  <a:rPr lang="en-US" dirty="0" smtClean="0"/>
                  <a:t>in Figure </a:t>
                </a:r>
                <a:r>
                  <a:rPr lang="en-US" dirty="0"/>
                  <a:t>2.2(b). </a:t>
                </a:r>
                <a:endParaRPr lang="en-US" dirty="0" smtClean="0"/>
              </a:p>
              <a:p>
                <a:r>
                  <a:rPr lang="en-US" dirty="0" smtClean="0"/>
                  <a:t>From </a:t>
                </a:r>
                <a:r>
                  <a:rPr lang="en-US" dirty="0"/>
                  <a:t>Eq. (2.1) the value of the critical angle is given by</a:t>
                </a:r>
                <a:r>
                  <a:rPr lang="en-US" dirty="0" smtClean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𝑠𝑖𝑛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If angles </a:t>
                </a:r>
                <a:r>
                  <a:rPr lang="en-US" dirty="0"/>
                  <a:t>of incidence </a:t>
                </a:r>
                <a:r>
                  <a:rPr lang="en-US" dirty="0" smtClean="0"/>
                  <a:t>&gt; than </a:t>
                </a:r>
                <a:r>
                  <a:rPr lang="en-US" dirty="0"/>
                  <a:t>the critical angle </a:t>
                </a:r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light is reflected back into </a:t>
                </a:r>
                <a:r>
                  <a:rPr lang="en-US" dirty="0" smtClean="0"/>
                  <a:t>the originating </a:t>
                </a:r>
                <a:r>
                  <a:rPr lang="en-US" dirty="0"/>
                  <a:t>dielectric </a:t>
                </a:r>
                <a:r>
                  <a:rPr lang="en-US" dirty="0" smtClean="0"/>
                  <a:t>medium, i.e. total </a:t>
                </a:r>
                <a:r>
                  <a:rPr lang="en-US" dirty="0"/>
                  <a:t>internal </a:t>
                </a:r>
                <a:r>
                  <a:rPr lang="en-US" dirty="0" smtClean="0"/>
                  <a:t>reflection.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Definition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Fiber-optic communication</a:t>
            </a:r>
            <a:r>
              <a:rPr lang="en-US" dirty="0" smtClean="0"/>
              <a:t> is a method of transmitting information from one place to another by sending pulses of light through an optical fiber.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light forms an electromagnetic carrier wave that is modulated to carry information.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Optical fiber is used by many telecommunications companies to transmit telephone signals, Internet communication, and cable television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914400" y="633626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https://en.wikipedia.org/wiki/Fiber-optic_communication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4800600"/>
          </a:xfrm>
        </p:spPr>
        <p:txBody>
          <a:bodyPr/>
          <a:lstStyle/>
          <a:p>
            <a:r>
              <a:rPr lang="en-US" dirty="0"/>
              <a:t>This is the mechanism </a:t>
            </a:r>
            <a:r>
              <a:rPr lang="en-US" dirty="0" smtClean="0"/>
              <a:t>of propagating light via an optical fiber with </a:t>
            </a:r>
            <a:r>
              <a:rPr lang="en-US" dirty="0"/>
              <a:t>low loss. </a:t>
            </a:r>
            <a:endParaRPr lang="en-US" dirty="0" smtClean="0"/>
          </a:p>
          <a:p>
            <a:r>
              <a:rPr lang="en-US" dirty="0" smtClean="0"/>
              <a:t>Figure </a:t>
            </a:r>
            <a:r>
              <a:rPr lang="en-US" dirty="0"/>
              <a:t>2.3 illustrates the transmission of a light ray in an optical fiber via </a:t>
            </a:r>
            <a:r>
              <a:rPr lang="en-US" dirty="0" smtClean="0"/>
              <a:t>a series </a:t>
            </a:r>
            <a:r>
              <a:rPr lang="en-US" dirty="0"/>
              <a:t>of total internal reflections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ray has an angle of incidence φ at the interface </a:t>
            </a:r>
            <a:r>
              <a:rPr lang="en-US" dirty="0" smtClean="0"/>
              <a:t>which is </a:t>
            </a:r>
            <a:r>
              <a:rPr lang="en-US" dirty="0"/>
              <a:t>greater than the critical angle and is reflected at the same angle to the normal.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17186" y="4267200"/>
          <a:ext cx="7936214" cy="1828800"/>
        </p:xfrm>
        <a:graphic>
          <a:graphicData uri="http://schemas.openxmlformats.org/presentationml/2006/ole">
            <p:oleObj spid="_x0000_s27651" name="Acrobat Document" r:id="rId3" imgW="2941207" imgH="678024" progId="AcroExch.Document.7">
              <p:link updateAutomatic="1"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5968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399" y="3048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4147"/>
            <a:ext cx="28860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21973"/>
            <a:ext cx="5706113" cy="427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3505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792162"/>
          </a:xfrm>
        </p:spPr>
        <p:txBody>
          <a:bodyPr/>
          <a:lstStyle/>
          <a:p>
            <a:pPr algn="ctr"/>
            <a:r>
              <a:rPr lang="en-US" b="1" dirty="0" smtClean="0"/>
              <a:t>Acceptance angle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772400" cy="5486400"/>
          </a:xfrm>
        </p:spPr>
        <p:txBody>
          <a:bodyPr/>
          <a:lstStyle/>
          <a:p>
            <a:pPr algn="just"/>
            <a:r>
              <a:rPr lang="en-US" dirty="0" smtClean="0"/>
              <a:t>For transition of light by </a:t>
            </a:r>
            <a:r>
              <a:rPr lang="en-US" dirty="0"/>
              <a:t>total </a:t>
            </a:r>
            <a:r>
              <a:rPr lang="en-US" dirty="0" smtClean="0"/>
              <a:t>internal reflection </a:t>
            </a:r>
            <a:r>
              <a:rPr lang="en-US" dirty="0"/>
              <a:t>within the fiber </a:t>
            </a:r>
            <a:r>
              <a:rPr lang="en-US" dirty="0" smtClean="0"/>
              <a:t>core, light must </a:t>
            </a:r>
            <a:r>
              <a:rPr lang="en-US" dirty="0"/>
              <a:t>be incident on the fiber core within an </a:t>
            </a:r>
            <a:r>
              <a:rPr lang="en-US" dirty="0" smtClean="0"/>
              <a:t>acceptance cone </a:t>
            </a:r>
            <a:r>
              <a:rPr lang="en-US" dirty="0"/>
              <a:t>defined by the </a:t>
            </a:r>
            <a:r>
              <a:rPr lang="en-US" b="1" dirty="0">
                <a:solidFill>
                  <a:srgbClr val="FF0000"/>
                </a:solidFill>
              </a:rPr>
              <a:t>conical half angle </a:t>
            </a:r>
            <a:r>
              <a:rPr lang="en-US" b="1" dirty="0" err="1" smtClean="0">
                <a:solidFill>
                  <a:srgbClr val="FF0000"/>
                </a:solidFill>
              </a:rPr>
              <a:t>θ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. </a:t>
            </a:r>
          </a:p>
          <a:p>
            <a:pPr algn="just"/>
            <a:r>
              <a:rPr lang="en-US" dirty="0" smtClean="0"/>
              <a:t>Hence </a:t>
            </a:r>
            <a:r>
              <a:rPr lang="en-US" dirty="0" err="1"/>
              <a:t>θ</a:t>
            </a:r>
            <a:r>
              <a:rPr lang="en-US" baseline="-25000" dirty="0" err="1"/>
              <a:t>a</a:t>
            </a:r>
            <a:r>
              <a:rPr lang="en-US" dirty="0"/>
              <a:t> is the maximum angle to the </a:t>
            </a:r>
            <a:r>
              <a:rPr lang="en-US" dirty="0" smtClean="0"/>
              <a:t>axis at </a:t>
            </a:r>
            <a:r>
              <a:rPr lang="en-US" dirty="0"/>
              <a:t>which light may enter the fiber in order to be propagated, and is often referred to as </a:t>
            </a:r>
            <a:r>
              <a:rPr lang="en-US" dirty="0" smtClean="0"/>
              <a:t>the acceptance angle </a:t>
            </a:r>
            <a:r>
              <a:rPr lang="en-US" dirty="0"/>
              <a:t>for the fiber.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97" t="16501" r="18540" b="28977"/>
          <a:stretch/>
        </p:blipFill>
        <p:spPr bwMode="auto">
          <a:xfrm>
            <a:off x="990600" y="3004242"/>
            <a:ext cx="7152237" cy="373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5968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Numerical Aperture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dirty="0" smtClean="0"/>
                  <a:t>In </a:t>
                </a:r>
                <a:r>
                  <a:rPr lang="en-US" dirty="0">
                    <a:hlinkClick r:id="rId2" tooltip="Optics"/>
                  </a:rPr>
                  <a:t>optics</a:t>
                </a:r>
                <a:r>
                  <a:rPr lang="en-US" dirty="0"/>
                  <a:t>, the </a:t>
                </a:r>
                <a:r>
                  <a:rPr lang="en-US" b="1" dirty="0"/>
                  <a:t>numerical aperture</a:t>
                </a:r>
                <a:r>
                  <a:rPr lang="en-US" dirty="0"/>
                  <a:t> (</a:t>
                </a:r>
                <a:r>
                  <a:rPr lang="en-US" b="1" dirty="0"/>
                  <a:t>NA</a:t>
                </a:r>
                <a:r>
                  <a:rPr lang="en-US" dirty="0"/>
                  <a:t>) </a:t>
                </a:r>
                <a:r>
                  <a:rPr lang="en-US" dirty="0" smtClean="0"/>
                  <a:t>- a</a:t>
                </a:r>
                <a:r>
                  <a:rPr lang="en-US" dirty="0"/>
                  <a:t> </a:t>
                </a:r>
                <a:r>
                  <a:rPr lang="en-US" dirty="0">
                    <a:hlinkClick r:id="rId3" tooltip="Dimensionless number"/>
                  </a:rPr>
                  <a:t>dimensionless number</a:t>
                </a:r>
                <a:r>
                  <a:rPr lang="en-US" dirty="0"/>
                  <a:t> </a:t>
                </a:r>
                <a:r>
                  <a:rPr lang="en-US" dirty="0" smtClean="0"/>
                  <a:t>. </a:t>
                </a:r>
              </a:p>
              <a:p>
                <a:pPr algn="just"/>
                <a:r>
                  <a:rPr lang="en-US" dirty="0" smtClean="0"/>
                  <a:t>In</a:t>
                </a:r>
                <a:r>
                  <a:rPr lang="en-US" dirty="0"/>
                  <a:t> </a:t>
                </a:r>
                <a:r>
                  <a:rPr lang="en-US" dirty="0">
                    <a:hlinkClick r:id="rId4" tooltip="Fiber optics"/>
                  </a:rPr>
                  <a:t>fiber optics</a:t>
                </a:r>
                <a:r>
                  <a:rPr lang="en-US" dirty="0"/>
                  <a:t>, </a:t>
                </a:r>
                <a:r>
                  <a:rPr lang="en-US" dirty="0" smtClean="0"/>
                  <a:t>it </a:t>
                </a:r>
                <a:r>
                  <a:rPr lang="en-US" dirty="0"/>
                  <a:t>describes the range of angles within which light that is incident on the fiber will be transmitted along it</a:t>
                </a:r>
                <a:r>
                  <a:rPr lang="en-US" dirty="0" smtClean="0"/>
                  <a:t>.</a:t>
                </a:r>
              </a:p>
              <a:p>
                <a:pPr algn="just"/>
                <a:r>
                  <a:rPr lang="en-US" dirty="0"/>
                  <a:t>In most areas of optics, and especially in microscopy, the numerical aperture of an optical system such as an objective lens is defined </a:t>
                </a:r>
                <a:r>
                  <a:rPr lang="en-US" dirty="0" smtClean="0"/>
                  <a:t>by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𝑁𝐴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𝑛𝑆𝑖𝑛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pPr algn="just"/>
                <a:r>
                  <a:rPr lang="en-US" dirty="0"/>
                  <a:t>where </a:t>
                </a:r>
                <a:r>
                  <a:rPr lang="en-US" i="1" dirty="0"/>
                  <a:t>n</a:t>
                </a:r>
                <a:r>
                  <a:rPr lang="en-US" dirty="0"/>
                  <a:t> is the </a:t>
                </a:r>
                <a:r>
                  <a:rPr lang="en-US" dirty="0">
                    <a:hlinkClick r:id="rId5" tooltip="Refractive index"/>
                  </a:rPr>
                  <a:t>index of refraction</a:t>
                </a:r>
                <a:r>
                  <a:rPr lang="en-US" dirty="0"/>
                  <a:t> of the </a:t>
                </a:r>
                <a:r>
                  <a:rPr lang="en-US" dirty="0" smtClean="0"/>
                  <a:t>medium and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/>
                  <a:t> is the maximal half-angle of the cone of light that can enter or exit the lens.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 cstate="print"/>
                <a:stretch>
                  <a:fillRect t="-762" r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6324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https://en.wikipedia.org/wiki/Numerical_aperture</a:t>
            </a:r>
          </a:p>
        </p:txBody>
      </p:sp>
    </p:spTree>
    <p:extLst>
      <p:ext uri="{BB962C8B-B14F-4D97-AF65-F5344CB8AC3E}">
        <p14:creationId xmlns:p14="http://schemas.microsoft.com/office/powerpoint/2010/main" xmlns="" val="247524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362"/>
          </a:xfrm>
        </p:spPr>
        <p:txBody>
          <a:bodyPr/>
          <a:lstStyle/>
          <a:p>
            <a:pPr algn="ctr"/>
            <a:r>
              <a:rPr lang="en-US" b="1" dirty="0" smtClean="0"/>
              <a:t>Numerical Aperture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4864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 </a:t>
                </a:r>
                <a:r>
                  <a:rPr lang="en-US" dirty="0">
                    <a:hlinkClick r:id="rId2" tooltip="Multi-mode optical fiber"/>
                  </a:rPr>
                  <a:t>multi-mode optical fiber</a:t>
                </a:r>
                <a:r>
                  <a:rPr lang="en-US" dirty="0"/>
                  <a:t> will only propagate light that enters the fiber within a certain cone, known as the </a:t>
                </a:r>
                <a:r>
                  <a:rPr lang="en-US" dirty="0">
                    <a:hlinkClick r:id="rId3" tooltip="Acceptance cone"/>
                  </a:rPr>
                  <a:t>acceptance cone</a:t>
                </a:r>
                <a:r>
                  <a:rPr lang="en-US" dirty="0"/>
                  <a:t> of the fiber. </a:t>
                </a:r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half-angle of this cone is called the </a:t>
                </a:r>
                <a:r>
                  <a:rPr lang="en-US" dirty="0">
                    <a:hlinkClick r:id="rId4" tooltip="Acceptance angle (optical fiber)"/>
                  </a:rPr>
                  <a:t>acceptance angle</a:t>
                </a:r>
                <a:r>
                  <a:rPr lang="en-US" dirty="0"/>
                  <a:t>, 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baseline="-25000" dirty="0" smtClean="0"/>
                  <a:t>max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i="1" dirty="0"/>
                  <a:t>NA </a:t>
                </a:r>
                <a:r>
                  <a:rPr lang="en-US" dirty="0"/>
                  <a:t>may also be given in terms of the relative refractive index difference Δ </a:t>
                </a:r>
                <a:r>
                  <a:rPr lang="en-US" dirty="0" smtClean="0"/>
                  <a:t>between the </a:t>
                </a:r>
                <a:r>
                  <a:rPr lang="en-US" dirty="0"/>
                  <a:t>core and the cladding which is defined as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Example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2.1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Example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2.2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Problem: 2.1 &amp; 2.2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486400"/>
              </a:xfrm>
              <a:blipFill rotWithShape="1">
                <a:blip r:embed="rId5" cstate="print"/>
                <a:stretch>
                  <a:fillRect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52" t="30495" r="17648" b="51155"/>
          <a:stretch/>
        </p:blipFill>
        <p:spPr bwMode="auto">
          <a:xfrm>
            <a:off x="304800" y="3649867"/>
            <a:ext cx="7924800" cy="183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5968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362"/>
          </a:xfrm>
        </p:spPr>
        <p:txBody>
          <a:bodyPr/>
          <a:lstStyle/>
          <a:p>
            <a:pPr algn="ctr"/>
            <a:r>
              <a:rPr lang="en-US" sz="4000" b="1" dirty="0"/>
              <a:t>Electromagnetic mode theory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/>
          <a:lstStyle/>
          <a:p>
            <a:pPr algn="just"/>
            <a:r>
              <a:rPr lang="en-US" sz="3200" b="1" dirty="0">
                <a:solidFill>
                  <a:srgbClr val="FF0000"/>
                </a:solidFill>
              </a:rPr>
              <a:t>Electromagnetic </a:t>
            </a:r>
            <a:r>
              <a:rPr lang="en-US" sz="3200" b="1" dirty="0" smtClean="0">
                <a:solidFill>
                  <a:srgbClr val="FF0000"/>
                </a:solidFill>
              </a:rPr>
              <a:t>waves:</a:t>
            </a:r>
          </a:p>
          <a:p>
            <a:pPr algn="just"/>
            <a:r>
              <a:rPr lang="en-US" sz="2800" dirty="0"/>
              <a:t>Transmission of energy through a vacuum or using no medium is accomplished by </a:t>
            </a:r>
            <a:r>
              <a:rPr lang="en-US" sz="2800" b="1" dirty="0"/>
              <a:t>electromagnetic waves</a:t>
            </a:r>
            <a:r>
              <a:rPr lang="en-US" sz="2800" dirty="0"/>
              <a:t>, caused by the </a:t>
            </a:r>
            <a:r>
              <a:rPr lang="en-US" sz="2800" dirty="0" smtClean="0"/>
              <a:t>oscillation </a:t>
            </a:r>
            <a:r>
              <a:rPr lang="en-US" sz="2800" dirty="0"/>
              <a:t>of electric and magnetic fields. </a:t>
            </a:r>
            <a:endParaRPr lang="en-US" sz="2800" dirty="0" smtClean="0"/>
          </a:p>
          <a:p>
            <a:pPr algn="just"/>
            <a:r>
              <a:rPr lang="en-US" sz="2800" dirty="0"/>
              <a:t>The electronic and magnetic fields oscillate in directions perpendicular to each other and to the direction of motion of the wave.</a:t>
            </a:r>
            <a:endParaRPr lang="en-US" alt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en-US" sz="2800" dirty="0" smtClean="0">
                <a:latin typeface="Times New Roman" pitchFamily="18" charset="0"/>
                <a:cs typeface="Times New Roman" pitchFamily="18" charset="0"/>
              </a:rPr>
              <a:t>Both fields are mutually 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coupled </a:t>
            </a: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dirty="0" smtClean="0">
                <a:latin typeface="Times New Roman" pitchFamily="18" charset="0"/>
                <a:cs typeface="Times New Roman" pitchFamily="18" charset="0"/>
              </a:rPr>
              <a:t>waves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800" dirty="0" smtClean="0">
                <a:latin typeface="Times New Roman" pitchFamily="18" charset="0"/>
                <a:cs typeface="Times New Roman" pitchFamily="18" charset="0"/>
              </a:rPr>
              <a:t>and are </a:t>
            </a:r>
            <a:r>
              <a:rPr lang="en-US" altLang="en-US" sz="2800" dirty="0">
                <a:latin typeface="Times New Roman" pitchFamily="18" charset="0"/>
                <a:cs typeface="Times New Roman" pitchFamily="18" charset="0"/>
              </a:rPr>
              <a:t>vector functions of position &amp;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6248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http://www.science.uwaterloo.ca/~cchieh/cact/c120/emwave.html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05968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lectromagnetic Waves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57200" y="1600200"/>
            <a:ext cx="7620000" cy="4762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946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7620000" cy="5867400"/>
          </a:xfrm>
        </p:spPr>
        <p:txBody>
          <a:bodyPr/>
          <a:lstStyle/>
          <a:p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altLang="en-US" sz="2000" u="sng" dirty="0">
                <a:latin typeface="Times New Roman" pitchFamily="18" charset="0"/>
                <a:cs typeface="Times New Roman" pitchFamily="18" charset="0"/>
              </a:rPr>
              <a:t>free space,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electric &amp; magnetic fields satisfy the following partial differential equations, known as </a:t>
            </a:r>
            <a:r>
              <a:rPr lang="en-US" altLang="en-US" sz="2000" b="1" dirty="0">
                <a:latin typeface="Times New Roman" pitchFamily="18" charset="0"/>
                <a:cs typeface="Times New Roman" pitchFamily="18" charset="0"/>
              </a:rPr>
              <a:t>Maxwell’ equations: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Utilizing</a:t>
            </a:r>
            <a:r>
              <a:rPr lang="en-US" dirty="0"/>
              <a:t> vector identities, which work for any vector, as follows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/>
              <a:t>The curl of equation (2</a:t>
            </a:r>
            <a:r>
              <a:rPr lang="en-US" dirty="0" smtClean="0"/>
              <a:t>):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AutoShape 3" descr="\nabla \times \mathbf {E} =-{\frac {\partial \mathbf {B} }{\partial t}}\qquad \qquad \ (2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\nabla \cdot \mathbf {B} =0\qquad \qquad \qquad \ \ (3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\nabla \times \mathbf {B} =\mu _{0}\epsilon _{0}{\frac {\partial \mathbf {E} }{\partial t}}\qquad \quad \ (4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\nabla \cdot \mathbf {E} =0\qquad \qquad \qquad \ \ (1)"/>
          <p:cNvSpPr>
            <a:spLocks noChangeAspect="1" noChangeArrowheads="1"/>
          </p:cNvSpPr>
          <p:nvPr/>
        </p:nvSpPr>
        <p:spPr bwMode="auto">
          <a:xfrm>
            <a:off x="288925" y="-3667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9269" y="2969537"/>
            <a:ext cx="1952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18954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1924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3810" y="1447800"/>
            <a:ext cx="18859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739" y="4419600"/>
            <a:ext cx="2324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8913" y="5410200"/>
            <a:ext cx="3543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19269" y="6248400"/>
            <a:ext cx="72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https://en.wikipedia.org/wiki/Electromagnetic_radiation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0416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5257800"/>
          </a:xfrm>
        </p:spPr>
        <p:txBody>
          <a:bodyPr>
            <a:normAutofit/>
          </a:bodyPr>
          <a:lstStyle/>
          <a:p>
            <a:r>
              <a:rPr lang="en-US" dirty="0"/>
              <a:t>Evaluating the left hand side: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simplifying the above by using equation (1</a:t>
            </a:r>
            <a:r>
              <a:rPr lang="en-US" dirty="0" smtClean="0"/>
              <a:t>).</a:t>
            </a:r>
          </a:p>
          <a:p>
            <a:r>
              <a:rPr lang="en-US" dirty="0"/>
              <a:t>Evaluating the right hand side: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Equations </a:t>
            </a:r>
            <a:r>
              <a:rPr lang="en-US" dirty="0"/>
              <a:t>(6) and (7) are equal, so this results in a vector-valued differential equation for the electric field, namely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35528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6937" y="3276600"/>
            <a:ext cx="3600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9200"/>
            <a:ext cx="1181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085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/>
              <a:t>a similar pattern results in similar differential equation for the magnetic field: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These differential equations are equivalent to the wave equation: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i="1" dirty="0"/>
              <a:t>c</a:t>
            </a:r>
            <a:r>
              <a:rPr lang="en-US" baseline="-25000" dirty="0"/>
              <a:t>0</a:t>
            </a:r>
            <a:r>
              <a:rPr lang="en-US" dirty="0"/>
              <a:t> is the speed of the wave in free space and </a:t>
            </a:r>
            <a:r>
              <a:rPr lang="en-US" i="1" dirty="0"/>
              <a:t>f</a:t>
            </a:r>
            <a:r>
              <a:rPr lang="en-US" dirty="0"/>
              <a:t> describes a displacement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0750" y="2514600"/>
            <a:ext cx="1238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3125" y="4114800"/>
            <a:ext cx="1104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035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305800" cy="715962"/>
          </a:xfrm>
        </p:spPr>
        <p:txBody>
          <a:bodyPr/>
          <a:lstStyle/>
          <a:p>
            <a:r>
              <a:rPr lang="en-US" sz="3600" b="1" dirty="0" smtClean="0"/>
              <a:t>Comparison with electrical transmission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 smtClean="0"/>
              <a:t>Depend on applications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Optical fiber is generally chosen for systems requiring higher </a:t>
            </a:r>
            <a:r>
              <a:rPr lang="en-US" dirty="0" smtClean="0">
                <a:hlinkClick r:id="rId2" tooltip="Bandwidth (computing)"/>
              </a:rPr>
              <a:t>bandwidth</a:t>
            </a:r>
            <a:r>
              <a:rPr lang="en-US" dirty="0" smtClean="0"/>
              <a:t> or spanning longer distances than electrical cabling can accommodate.</a:t>
            </a:r>
          </a:p>
          <a:p>
            <a:pPr algn="just"/>
            <a:r>
              <a:rPr lang="en-US" dirty="0" smtClean="0"/>
              <a:t>The main benefits of fiber are its exceptionally low loss.</a:t>
            </a:r>
          </a:p>
          <a:p>
            <a:pPr algn="just"/>
            <a:r>
              <a:rPr lang="en-US" dirty="0" smtClean="0"/>
              <a:t>Its inherently high data-carrying capacity.</a:t>
            </a:r>
          </a:p>
          <a:p>
            <a:pPr algn="just"/>
            <a:r>
              <a:rPr lang="en-US" dirty="0" smtClean="0"/>
              <a:t>Thousands of electrical links would be required to replace a single high bandwidth fiber cable. </a:t>
            </a:r>
          </a:p>
          <a:p>
            <a:pPr algn="just"/>
            <a:r>
              <a:rPr lang="en-US" dirty="0" smtClean="0"/>
              <a:t>Fiber cables experience effectively no </a:t>
            </a:r>
            <a:r>
              <a:rPr lang="en-US" dirty="0" smtClean="0">
                <a:hlinkClick r:id="rId3" tooltip="Crosstalk"/>
              </a:rPr>
              <a:t>crosstalk</a:t>
            </a:r>
            <a:r>
              <a:rPr lang="en-US" dirty="0" smtClean="0"/>
              <a:t>, in contrast to some types of electrical </a:t>
            </a:r>
            <a:r>
              <a:rPr lang="en-US" dirty="0" smtClean="0">
                <a:hlinkClick r:id="rId4" tooltip="Transmission line"/>
              </a:rPr>
              <a:t>transmission lines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Fiber can be installed in areas with high </a:t>
            </a:r>
            <a:r>
              <a:rPr lang="en-US" dirty="0" smtClean="0">
                <a:hlinkClick r:id="rId5" tooltip="Electromagnetic interference"/>
              </a:rPr>
              <a:t>electromagnetic interference</a:t>
            </a:r>
            <a:r>
              <a:rPr lang="en-US" dirty="0" smtClean="0"/>
              <a:t> (EMI), such as alongside utility lines, power lines, and railroad tracks.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1524000" y="63246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https://en.wikipedia.org/wiki/Fiber-optic_communication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7620000" cy="5638800"/>
          </a:xfrm>
        </p:spPr>
        <p:txBody>
          <a:bodyPr/>
          <a:lstStyle/>
          <a:p>
            <a:r>
              <a:rPr lang="en-US" sz="2800" b="1" dirty="0"/>
              <a:t>Modes in a planar </a:t>
            </a:r>
            <a:r>
              <a:rPr lang="en-US" sz="2800" b="1" dirty="0" smtClean="0"/>
              <a:t>guide:</a:t>
            </a:r>
          </a:p>
          <a:p>
            <a:r>
              <a:rPr lang="en-US" dirty="0"/>
              <a:t>A </a:t>
            </a:r>
            <a:r>
              <a:rPr lang="en-US" b="1" dirty="0"/>
              <a:t>transverse mode</a:t>
            </a:r>
            <a:r>
              <a:rPr lang="en-US" dirty="0"/>
              <a:t> of electromagnetic radiation is a particular electromagnetic field pattern of radiation measured in a plane perpendicular (i.e., transverse) to the propagation direction of the beam.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Transverse </a:t>
            </a:r>
            <a:r>
              <a:rPr lang="en-US" dirty="0"/>
              <a:t>electric (TE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Transverse magnetic (TM)</a:t>
            </a:r>
          </a:p>
          <a:p>
            <a:r>
              <a:rPr lang="en-US" dirty="0" smtClean="0"/>
              <a:t>Transverse </a:t>
            </a:r>
            <a:r>
              <a:rPr lang="en-US" dirty="0"/>
              <a:t>electromagnetic (TEM)</a:t>
            </a:r>
            <a:endParaRPr lang="en-US" dirty="0" smtClean="0"/>
          </a:p>
          <a:p>
            <a:endParaRPr lang="en-US" dirty="0"/>
          </a:p>
          <a:p>
            <a:pPr algn="just"/>
            <a:r>
              <a:rPr lang="en-US" dirty="0"/>
              <a:t>When light is described as an electromagnetic wave it consists of a periodically </a:t>
            </a:r>
            <a:r>
              <a:rPr lang="en-US" dirty="0" smtClean="0"/>
              <a:t>varying electric </a:t>
            </a:r>
            <a:r>
              <a:rPr lang="en-US" dirty="0"/>
              <a:t>field </a:t>
            </a:r>
            <a:r>
              <a:rPr lang="en-US" b="1" dirty="0"/>
              <a:t>E </a:t>
            </a:r>
            <a:r>
              <a:rPr lang="en-US" dirty="0"/>
              <a:t>and magnetic field </a:t>
            </a:r>
            <a:r>
              <a:rPr lang="en-US" b="1" dirty="0"/>
              <a:t>H </a:t>
            </a:r>
            <a:r>
              <a:rPr lang="en-US" dirty="0"/>
              <a:t>which are orientated at right angles to each other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0726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530" t="14257" r="23812" b="4950"/>
          <a:stretch/>
        </p:blipFill>
        <p:spPr bwMode="auto">
          <a:xfrm>
            <a:off x="990600" y="977774"/>
            <a:ext cx="6907795" cy="554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072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7848600" cy="5334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transverse </a:t>
            </a:r>
            <a:r>
              <a:rPr lang="en-US" dirty="0"/>
              <a:t>modes shown in Figure 2.9 illustrate the case when the electric field is </a:t>
            </a:r>
            <a:r>
              <a:rPr lang="en-US" dirty="0" smtClean="0"/>
              <a:t>perpendicular to </a:t>
            </a:r>
            <a:r>
              <a:rPr lang="en-US" dirty="0"/>
              <a:t>the direction </a:t>
            </a:r>
            <a:r>
              <a:rPr lang="en-US" dirty="0" smtClean="0"/>
              <a:t>of propagation </a:t>
            </a:r>
            <a:r>
              <a:rPr lang="en-US" dirty="0"/>
              <a:t>and hence </a:t>
            </a:r>
            <a:r>
              <a:rPr lang="en-US" i="1" dirty="0" err="1"/>
              <a:t>Ez</a:t>
            </a:r>
            <a:r>
              <a:rPr lang="en-US" i="1" dirty="0"/>
              <a:t> </a:t>
            </a:r>
            <a:r>
              <a:rPr lang="en-US" dirty="0"/>
              <a:t>= 0, but a </a:t>
            </a:r>
            <a:r>
              <a:rPr lang="en-US" dirty="0" smtClean="0"/>
              <a:t>corresponding component of the </a:t>
            </a:r>
            <a:r>
              <a:rPr lang="en-US" dirty="0"/>
              <a:t>magnetic field </a:t>
            </a:r>
            <a:r>
              <a:rPr lang="en-US" b="1" dirty="0"/>
              <a:t>H </a:t>
            </a:r>
            <a:r>
              <a:rPr lang="en-US" dirty="0"/>
              <a:t>is in the direction of propagation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In this instance the modes are </a:t>
            </a:r>
            <a:r>
              <a:rPr lang="en-US" dirty="0" smtClean="0"/>
              <a:t>said to </a:t>
            </a:r>
            <a:r>
              <a:rPr lang="en-US" dirty="0"/>
              <a:t>be transverse </a:t>
            </a:r>
            <a:r>
              <a:rPr lang="en-US" dirty="0" smtClean="0"/>
              <a:t>electric (TE).</a:t>
            </a:r>
          </a:p>
          <a:p>
            <a:pPr algn="just"/>
            <a:r>
              <a:rPr lang="en-US" dirty="0"/>
              <a:t>Alternatively, when a component of the </a:t>
            </a:r>
            <a:r>
              <a:rPr lang="en-US" b="1" dirty="0"/>
              <a:t>E </a:t>
            </a:r>
            <a:r>
              <a:rPr lang="en-US" dirty="0"/>
              <a:t>field is in </a:t>
            </a:r>
            <a:r>
              <a:rPr lang="en-US" dirty="0" smtClean="0"/>
              <a:t>the direction </a:t>
            </a:r>
            <a:r>
              <a:rPr lang="en-US" dirty="0"/>
              <a:t>of propagation, but </a:t>
            </a:r>
            <a:r>
              <a:rPr lang="en-US" i="1" dirty="0"/>
              <a:t>Hz </a:t>
            </a:r>
            <a:r>
              <a:rPr lang="en-US" dirty="0"/>
              <a:t>= 0, the modes formed are called transverse </a:t>
            </a:r>
            <a:r>
              <a:rPr lang="en-US" dirty="0" smtClean="0"/>
              <a:t>magnetic (TM).</a:t>
            </a:r>
          </a:p>
          <a:p>
            <a:pPr algn="just"/>
            <a:r>
              <a:rPr lang="en-US" dirty="0"/>
              <a:t>When the total field lies in the transverse plane, transverse electromagnetic (TEM) </a:t>
            </a:r>
            <a:r>
              <a:rPr lang="en-US" dirty="0" smtClean="0"/>
              <a:t>waves exist </a:t>
            </a:r>
            <a:r>
              <a:rPr lang="en-US" dirty="0"/>
              <a:t>where both </a:t>
            </a:r>
            <a:r>
              <a:rPr lang="en-US" i="1" dirty="0" err="1"/>
              <a:t>Ez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Hz </a:t>
            </a:r>
            <a:r>
              <a:rPr lang="en-US" dirty="0"/>
              <a:t>are zero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However, although TEM waves occur in metallic </a:t>
            </a:r>
            <a:r>
              <a:rPr lang="en-US" dirty="0" smtClean="0"/>
              <a:t>conductors (e.g</a:t>
            </a:r>
            <a:r>
              <a:rPr lang="en-US" dirty="0"/>
              <a:t>. coaxial cables) they are seldom found in optical waveguides.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072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92162"/>
          </a:xfrm>
        </p:spPr>
        <p:txBody>
          <a:bodyPr/>
          <a:lstStyle/>
          <a:p>
            <a:r>
              <a:rPr lang="en-US" b="1" dirty="0"/>
              <a:t>Cylindrical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/>
          <a:lstStyle/>
          <a:p>
            <a:r>
              <a:rPr lang="en-US" dirty="0"/>
              <a:t>This type of optical waveguide with a constant refractive index core is known as a step index </a:t>
            </a:r>
            <a:r>
              <a:rPr lang="en-US" dirty="0" smtClean="0"/>
              <a:t>fiber.</a:t>
            </a:r>
          </a:p>
          <a:p>
            <a:r>
              <a:rPr lang="en-US" dirty="0" smtClean="0"/>
              <a:t>The </a:t>
            </a:r>
            <a:r>
              <a:rPr lang="en-US" dirty="0"/>
              <a:t>cylindrical homogeneous core waveguide under the </a:t>
            </a:r>
            <a:r>
              <a:rPr lang="en-US" dirty="0" smtClean="0"/>
              <a:t>weak guidance conditions, </a:t>
            </a:r>
            <a:r>
              <a:rPr lang="en-US" dirty="0"/>
              <a:t>the scalar wave equation can be written in the </a:t>
            </a:r>
            <a:r>
              <a:rPr lang="en-US" dirty="0" smtClean="0"/>
              <a:t>form: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/>
              <a:t>ψ is the field (</a:t>
            </a:r>
            <a:r>
              <a:rPr lang="en-US" b="1" dirty="0"/>
              <a:t>E </a:t>
            </a:r>
            <a:r>
              <a:rPr lang="en-US" dirty="0"/>
              <a:t>or </a:t>
            </a:r>
            <a:r>
              <a:rPr lang="en-US" b="1" dirty="0"/>
              <a:t>H</a:t>
            </a:r>
            <a:r>
              <a:rPr lang="en-US" dirty="0"/>
              <a:t>), </a:t>
            </a:r>
            <a:r>
              <a:rPr lang="en-US" i="1" dirty="0"/>
              <a:t>n</a:t>
            </a:r>
            <a:r>
              <a:rPr lang="en-US" baseline="-25000" dirty="0"/>
              <a:t>1</a:t>
            </a:r>
            <a:r>
              <a:rPr lang="en-US" dirty="0"/>
              <a:t> is the refractive index of the fiber core, </a:t>
            </a:r>
            <a:r>
              <a:rPr lang="en-US" i="1" dirty="0"/>
              <a:t>k </a:t>
            </a:r>
            <a:r>
              <a:rPr lang="en-US" dirty="0"/>
              <a:t>is the </a:t>
            </a:r>
            <a:r>
              <a:rPr lang="en-US" dirty="0" smtClean="0"/>
              <a:t>propagation constant </a:t>
            </a:r>
            <a:r>
              <a:rPr lang="en-US" dirty="0"/>
              <a:t>for light in a vacuum, and </a:t>
            </a:r>
            <a:r>
              <a:rPr lang="en-US" i="1" dirty="0"/>
              <a:t>r </a:t>
            </a:r>
            <a:r>
              <a:rPr lang="en-US" dirty="0"/>
              <a:t>and φ are cylindrical coordinates. </a:t>
            </a:r>
            <a:endParaRPr lang="en-US" dirty="0" smtClean="0"/>
          </a:p>
          <a:p>
            <a:r>
              <a:rPr lang="en-US" dirty="0" smtClean="0"/>
              <a:t>The propagation constants </a:t>
            </a:r>
            <a:r>
              <a:rPr lang="en-US" dirty="0"/>
              <a:t>of the guided modes β lie in the range: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27" t="32079" r="10371" b="55776"/>
          <a:stretch/>
        </p:blipFill>
        <p:spPr bwMode="auto">
          <a:xfrm>
            <a:off x="762000" y="2900881"/>
            <a:ext cx="7467600" cy="83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12" t="37228" r="70000" b="54587"/>
          <a:stretch/>
        </p:blipFill>
        <p:spPr bwMode="auto">
          <a:xfrm>
            <a:off x="838200" y="5915684"/>
            <a:ext cx="1973655" cy="56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0726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7620000" cy="563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2 is the refractive index of the fiber cladding. </a:t>
            </a:r>
            <a:endParaRPr lang="en-US" dirty="0" smtClean="0"/>
          </a:p>
          <a:p>
            <a:r>
              <a:rPr lang="en-US" dirty="0" smtClean="0"/>
              <a:t>Solutions </a:t>
            </a:r>
            <a:r>
              <a:rPr lang="en-US" dirty="0"/>
              <a:t>of the wave equation </a:t>
            </a:r>
            <a:r>
              <a:rPr lang="en-US" dirty="0" smtClean="0"/>
              <a:t>for the </a:t>
            </a:r>
            <a:r>
              <a:rPr lang="en-US" dirty="0"/>
              <a:t>cylindrical fiber are separable, having the form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where in this case ψ represents the dominant transverse electric field component. </a:t>
            </a:r>
            <a:r>
              <a:rPr lang="en-US" dirty="0" smtClean="0"/>
              <a:t>The periodic </a:t>
            </a:r>
            <a:r>
              <a:rPr lang="en-US" dirty="0"/>
              <a:t>dependence on φ following cos </a:t>
            </a:r>
            <a:r>
              <a:rPr lang="en-US" i="1" dirty="0" err="1"/>
              <a:t>l</a:t>
            </a:r>
            <a:r>
              <a:rPr lang="en-US" dirty="0" err="1"/>
              <a:t>φ</a:t>
            </a:r>
            <a:r>
              <a:rPr lang="en-US" dirty="0"/>
              <a:t> or sin </a:t>
            </a:r>
            <a:r>
              <a:rPr lang="en-US" i="1" dirty="0" err="1"/>
              <a:t>l</a:t>
            </a:r>
            <a:r>
              <a:rPr lang="en-US" dirty="0" err="1"/>
              <a:t>φ</a:t>
            </a:r>
            <a:r>
              <a:rPr lang="en-US" dirty="0"/>
              <a:t> gives a mode of radial order </a:t>
            </a:r>
            <a:r>
              <a:rPr lang="en-US" i="1" dirty="0"/>
              <a:t>l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Hence the </a:t>
            </a:r>
            <a:r>
              <a:rPr lang="en-US" dirty="0"/>
              <a:t>fiber supports a finite number of guided modes of the form of Eq. (2.63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For a step index fiber with a constant refractive index core, Eq. (2.64) is a Bessel </a:t>
            </a:r>
            <a:r>
              <a:rPr lang="en-US" dirty="0" smtClean="0"/>
              <a:t>differential equation </a:t>
            </a:r>
            <a:r>
              <a:rPr lang="en-US" dirty="0"/>
              <a:t>and the solutions are cylinder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62" t="36700" r="14827" b="50495"/>
          <a:stretch/>
        </p:blipFill>
        <p:spPr bwMode="auto">
          <a:xfrm>
            <a:off x="457200" y="1752600"/>
            <a:ext cx="8401616" cy="8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14" t="75380" r="15124" b="13927"/>
          <a:stretch/>
        </p:blipFill>
        <p:spPr bwMode="auto">
          <a:xfrm>
            <a:off x="381000" y="4191000"/>
            <a:ext cx="8383509" cy="73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486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620000" cy="4953000"/>
          </a:xfrm>
        </p:spPr>
        <p:txBody>
          <a:bodyPr/>
          <a:lstStyle/>
          <a:p>
            <a:r>
              <a:rPr lang="en-US" i="1" dirty="0" smtClean="0"/>
              <a:t>a </a:t>
            </a:r>
            <a:r>
              <a:rPr lang="en-US" dirty="0"/>
              <a:t>is the radius of the fiber core; </a:t>
            </a:r>
            <a:r>
              <a:rPr lang="en-US" i="1" dirty="0"/>
              <a:t>U </a:t>
            </a:r>
            <a:r>
              <a:rPr lang="en-US" dirty="0"/>
              <a:t>and </a:t>
            </a:r>
            <a:r>
              <a:rPr lang="en-US" i="1" dirty="0"/>
              <a:t>W</a:t>
            </a:r>
            <a:r>
              <a:rPr lang="en-US" dirty="0"/>
              <a:t>, which are the eigenvalues in the core </a:t>
            </a:r>
            <a:r>
              <a:rPr lang="en-US" dirty="0" smtClean="0"/>
              <a:t>and cladding respectively.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739" t="78026" r="12184" b="13400"/>
          <a:stretch/>
        </p:blipFill>
        <p:spPr bwMode="auto">
          <a:xfrm>
            <a:off x="353085" y="228600"/>
            <a:ext cx="8057584" cy="128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22" t="67672" r="7426" b="22529"/>
          <a:stretch/>
        </p:blipFill>
        <p:spPr bwMode="auto">
          <a:xfrm>
            <a:off x="104115" y="2212818"/>
            <a:ext cx="8743221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22" t="9575" r="11448" b="71292"/>
          <a:stretch/>
        </p:blipFill>
        <p:spPr bwMode="auto">
          <a:xfrm>
            <a:off x="457200" y="3715342"/>
            <a:ext cx="7909002" cy="268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561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92162"/>
          </a:xfrm>
        </p:spPr>
        <p:txBody>
          <a:bodyPr/>
          <a:lstStyle/>
          <a:p>
            <a:r>
              <a:rPr lang="en-US" dirty="0" smtClean="0"/>
              <a:t>Graded index fibers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/>
          <a:lstStyle/>
          <a:p>
            <a:pPr algn="just"/>
            <a:r>
              <a:rPr lang="en-US" dirty="0" smtClean="0"/>
              <a:t>The core refractive index decreases continuously with increasing radial distance r from the center of the fiber but is generally constant in the cladding. </a:t>
            </a:r>
          </a:p>
          <a:p>
            <a:pPr algn="just"/>
            <a:r>
              <a:rPr lang="en-US" dirty="0" smtClean="0"/>
              <a:t>The refractive-index variation in the core follows the power law relationship: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 cstate="print"/>
          <a:srcRect t="15947"/>
          <a:stretch>
            <a:fillRect/>
          </a:stretch>
        </p:blipFill>
        <p:spPr bwMode="auto">
          <a:xfrm>
            <a:off x="152400" y="2895600"/>
            <a:ext cx="8248531" cy="160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85640"/>
            <a:ext cx="8610600" cy="229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286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Book: Keiser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different values of </a:t>
            </a:r>
            <a:r>
              <a:rPr lang="en-US" dirty="0" err="1" smtClean="0"/>
              <a:t>alfha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762000" y="2590800"/>
          <a:ext cx="6335106" cy="2666037"/>
        </p:xfrm>
        <a:graphic>
          <a:graphicData uri="http://schemas.openxmlformats.org/presentationml/2006/ole">
            <p:oleObj spid="_x0000_s55298" name="Acrobat Document" r:id="rId3" imgW="3078435" imgH="1295352" progId="AcroExch.Document.7">
              <p:link updateAutomatic="1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smtClean="0"/>
              <a:t>Graded Index Numerical Aperture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47800"/>
            <a:ext cx="8382000" cy="389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86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Book: Keiser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019800"/>
            <a:ext cx="2971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Example: 2.5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Book: Senior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Single-mode fiber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Fiber supporting only one mode is called </a:t>
            </a:r>
            <a:r>
              <a:rPr lang="en-US" i="1" dirty="0" smtClean="0"/>
              <a:t>single-ode</a:t>
            </a:r>
            <a:r>
              <a:rPr lang="en-US" dirty="0"/>
              <a:t> or </a:t>
            </a:r>
            <a:r>
              <a:rPr lang="en-US" i="1" dirty="0"/>
              <a:t>mono-mode fiber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In fiber-optic communication, a </a:t>
            </a:r>
            <a:r>
              <a:rPr lang="en-US" b="1" dirty="0"/>
              <a:t>single-mode optical fiber</a:t>
            </a:r>
            <a:r>
              <a:rPr lang="en-US" dirty="0"/>
              <a:t> (</a:t>
            </a:r>
            <a:r>
              <a:rPr lang="en-US" b="1" dirty="0"/>
              <a:t>SMF</a:t>
            </a:r>
            <a:r>
              <a:rPr lang="en-US" dirty="0"/>
              <a:t>) is an optical fiber designed to carry light only directly down the </a:t>
            </a:r>
            <a:r>
              <a:rPr lang="en-US" dirty="0" smtClean="0"/>
              <a:t>fiber.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5" name="AutoShape 2" descr="https://upload.wikimedia.org/wikipedia/commons/thumb/b/b0/Laser_in_fibre.jpg/220px-Laser_in_fib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14800" y="3505200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/>
              <a:t>Signle</a:t>
            </a:r>
            <a:r>
              <a:rPr lang="en-US" sz="2000" dirty="0" smtClean="0"/>
              <a:t> mode fibers are constructed by letting dimensions of the core diameter be a few wavelength and by having small index differences between the core and the cladding.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6521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Working principle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      </a:t>
            </a:r>
            <a:r>
              <a:rPr lang="en-US" b="1" i="1" u="sng" dirty="0" smtClean="0"/>
              <a:t>Total Internal Reflection</a:t>
            </a:r>
          </a:p>
          <a:p>
            <a:pPr>
              <a:buNone/>
            </a:pPr>
            <a:endParaRPr lang="en-US" dirty="0" smtClean="0"/>
          </a:p>
          <a:p>
            <a:pPr algn="just"/>
            <a:r>
              <a:rPr lang="en-US" sz="2600" dirty="0" smtClean="0"/>
              <a:t>When </a:t>
            </a:r>
            <a:r>
              <a:rPr lang="en-US" sz="2600" dirty="0"/>
              <a:t>a ray of light travels from a denser to a rarer medium such that the angle of incidence is greater than the critical angle, the ray reflects back into </a:t>
            </a:r>
            <a:r>
              <a:rPr lang="en-US" sz="2600" dirty="0" smtClean="0"/>
              <a:t>the same medium this phenomena is </a:t>
            </a:r>
            <a:r>
              <a:rPr lang="en-US" sz="2600" dirty="0"/>
              <a:t>called total internal reflection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dirty="0" smtClean="0"/>
              <a:t>In the optical fiber  the rays undergo repeated total number of reflections until it emerges out of the other end of the fiber, even if the fiber is bent.</a:t>
            </a:r>
            <a:endParaRPr lang="en-US" sz="26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Multi-mode fiber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Fiber with large core diameter (greater than 10 micrometers) may be analyzed by geometrical optics. Such fiber is called </a:t>
            </a:r>
            <a:r>
              <a:rPr lang="en-US" i="1" dirty="0"/>
              <a:t>multi-mode fiber</a:t>
            </a:r>
            <a:r>
              <a:rPr lang="en-US" dirty="0"/>
              <a:t>, from the electromagnetic </a:t>
            </a:r>
            <a:r>
              <a:rPr lang="en-US" dirty="0" smtClean="0"/>
              <a:t>analysis.</a:t>
            </a:r>
          </a:p>
          <a:p>
            <a:pPr algn="just"/>
            <a:r>
              <a:rPr lang="en-US" b="1" dirty="0"/>
              <a:t>Multi-mode optical fiber</a:t>
            </a:r>
            <a:r>
              <a:rPr lang="en-US" dirty="0"/>
              <a:t> is a type of optical fiber mostly used for communication over short distances, such as within a building or on a campus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14800"/>
            <a:ext cx="378011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118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089051"/>
              </p:ext>
            </p:extLst>
          </p:nvPr>
        </p:nvGraphicFramePr>
        <p:xfrm>
          <a:off x="59777" y="609600"/>
          <a:ext cx="8881877" cy="4800600"/>
        </p:xfrm>
        <a:graphic>
          <a:graphicData uri="http://schemas.openxmlformats.org/presentationml/2006/ole">
            <p:oleObj spid="_x0000_s1040" name="Acrobat Document" r:id="rId3" imgW="3665164" imgH="1981152" progId="AcroExch.Document.7">
              <p:link updateAutomatic="1"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8870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/>
          <a:lstStyle/>
          <a:p>
            <a:r>
              <a:rPr lang="es-ES" dirty="0" smtClean="0"/>
              <a:t>Single </a:t>
            </a:r>
            <a:r>
              <a:rPr lang="es-ES" dirty="0" err="1" smtClean="0"/>
              <a:t>mode</a:t>
            </a:r>
            <a:r>
              <a:rPr lang="es-ES" dirty="0" smtClean="0"/>
              <a:t> vs. </a:t>
            </a:r>
            <a:r>
              <a:rPr lang="es-ES" dirty="0" err="1" smtClean="0"/>
              <a:t>Multimode</a:t>
            </a:r>
            <a:r>
              <a:rPr lang="es-ES" dirty="0" smtClean="0"/>
              <a:t> </a:t>
            </a:r>
            <a:r>
              <a:rPr lang="es-ES" dirty="0" err="1" smtClean="0"/>
              <a:t>Fibers</a:t>
            </a:r>
            <a:endParaRPr lang="es-V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781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57380685"/>
              </p:ext>
            </p:extLst>
          </p:nvPr>
        </p:nvGraphicFramePr>
        <p:xfrm>
          <a:off x="457200" y="3169920"/>
          <a:ext cx="8458200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823"/>
                <a:gridCol w="4269377"/>
              </a:tblGrid>
              <a:tr h="322943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Single-</a:t>
                      </a:r>
                      <a:r>
                        <a:rPr lang="es-ES" sz="2000" dirty="0" err="1" smtClean="0"/>
                        <a:t>Mode</a:t>
                      </a:r>
                      <a:endParaRPr lang="es-V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 smtClean="0"/>
                        <a:t>Multimode</a:t>
                      </a:r>
                      <a:endParaRPr lang="es-VE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dirty="0" smtClean="0"/>
                        <a:t>Small </a:t>
                      </a:r>
                      <a:r>
                        <a:rPr lang="es-ES" sz="2000" dirty="0" err="1" smtClean="0"/>
                        <a:t>core</a:t>
                      </a:r>
                      <a:r>
                        <a:rPr lang="es-ES" sz="2000" baseline="0" dirty="0" smtClean="0"/>
                        <a:t> 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Less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dispersion</a:t>
                      </a:r>
                      <a:r>
                        <a:rPr lang="es-ES" sz="2000" baseline="0" dirty="0" smtClean="0"/>
                        <a:t> 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Carry</a:t>
                      </a:r>
                      <a:r>
                        <a:rPr lang="es-ES" sz="2000" baseline="0" dirty="0" smtClean="0"/>
                        <a:t> a single </a:t>
                      </a:r>
                      <a:r>
                        <a:rPr lang="es-ES" sz="2000" baseline="0" dirty="0" err="1" smtClean="0"/>
                        <a:t>ray</a:t>
                      </a:r>
                      <a:r>
                        <a:rPr lang="es-ES" sz="2000" baseline="0" dirty="0" smtClean="0"/>
                        <a:t> of light, </a:t>
                      </a:r>
                      <a:r>
                        <a:rPr lang="es-ES" sz="2000" baseline="0" dirty="0" err="1" smtClean="0"/>
                        <a:t>usually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generated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from</a:t>
                      </a:r>
                      <a:r>
                        <a:rPr lang="es-ES" sz="2000" baseline="0" dirty="0" smtClean="0"/>
                        <a:t> a laser.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Employ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for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long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distance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applications</a:t>
                      </a:r>
                      <a:r>
                        <a:rPr lang="es-ES" sz="2000" baseline="0" dirty="0" smtClean="0"/>
                        <a:t> (100Km)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smtClean="0"/>
                        <a:t>Uses as </a:t>
                      </a:r>
                      <a:r>
                        <a:rPr lang="es-ES" sz="2000" baseline="0" dirty="0" err="1" smtClean="0"/>
                        <a:t>Backbone</a:t>
                      </a:r>
                      <a:r>
                        <a:rPr lang="es-ES" sz="2000" baseline="0" dirty="0" smtClean="0"/>
                        <a:t> and </a:t>
                      </a:r>
                      <a:r>
                        <a:rPr lang="es-ES" sz="2000" baseline="0" dirty="0" err="1" smtClean="0"/>
                        <a:t>distances</a:t>
                      </a:r>
                      <a:r>
                        <a:rPr lang="es-ES" sz="2000" baseline="0" dirty="0" smtClean="0"/>
                        <a:t> of </a:t>
                      </a:r>
                      <a:r>
                        <a:rPr lang="es-ES" sz="2000" baseline="0" dirty="0" err="1" smtClean="0"/>
                        <a:t>several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thousands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meters</a:t>
                      </a:r>
                      <a:r>
                        <a:rPr lang="es-ES" sz="2000" baseline="0" dirty="0" smtClean="0"/>
                        <a:t>. </a:t>
                      </a:r>
                      <a:endParaRPr lang="es-V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dirty="0" err="1" smtClean="0"/>
                        <a:t>Larger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core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than</a:t>
                      </a:r>
                      <a:r>
                        <a:rPr lang="es-ES" sz="2000" baseline="0" dirty="0" smtClean="0"/>
                        <a:t> single </a:t>
                      </a:r>
                      <a:r>
                        <a:rPr lang="es-ES" sz="2000" baseline="0" dirty="0" err="1" smtClean="0"/>
                        <a:t>mode</a:t>
                      </a:r>
                      <a:r>
                        <a:rPr lang="es-ES" sz="2000" baseline="0" dirty="0" smtClean="0"/>
                        <a:t> cable.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Allows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greater</a:t>
                      </a:r>
                      <a:r>
                        <a:rPr lang="es-ES" sz="2000" baseline="0" dirty="0" smtClean="0"/>
                        <a:t>  </a:t>
                      </a:r>
                      <a:r>
                        <a:rPr lang="es-ES" sz="2000" baseline="0" dirty="0" err="1" smtClean="0"/>
                        <a:t>dispersion</a:t>
                      </a:r>
                      <a:r>
                        <a:rPr lang="es-ES" sz="2000" baseline="0" dirty="0" smtClean="0"/>
                        <a:t> and </a:t>
                      </a:r>
                      <a:r>
                        <a:rPr lang="es-ES" sz="2000" baseline="0" dirty="0" err="1" smtClean="0"/>
                        <a:t>therefore</a:t>
                      </a:r>
                      <a:r>
                        <a:rPr lang="es-ES" sz="2000" baseline="0" dirty="0" smtClean="0"/>
                        <a:t>, </a:t>
                      </a:r>
                      <a:r>
                        <a:rPr lang="es-ES" sz="2000" baseline="0" dirty="0" err="1" smtClean="0"/>
                        <a:t>loss</a:t>
                      </a:r>
                      <a:r>
                        <a:rPr lang="es-ES" sz="2000" baseline="0" dirty="0" smtClean="0"/>
                        <a:t> of </a:t>
                      </a:r>
                      <a:r>
                        <a:rPr lang="es-ES" sz="2000" baseline="0" dirty="0" err="1" smtClean="0"/>
                        <a:t>signal</a:t>
                      </a:r>
                      <a:r>
                        <a:rPr lang="es-ES" sz="2000" baseline="0" dirty="0" smtClean="0"/>
                        <a:t>. 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Used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for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shorter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distance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application</a:t>
                      </a:r>
                      <a:r>
                        <a:rPr lang="es-ES" sz="2000" baseline="0" dirty="0" smtClean="0"/>
                        <a:t>, </a:t>
                      </a:r>
                      <a:r>
                        <a:rPr lang="es-ES" sz="2000" baseline="0" dirty="0" err="1" smtClean="0"/>
                        <a:t>but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shorter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than</a:t>
                      </a:r>
                      <a:r>
                        <a:rPr lang="es-ES" sz="2000" baseline="0" dirty="0" smtClean="0"/>
                        <a:t> single-</a:t>
                      </a:r>
                      <a:r>
                        <a:rPr lang="es-ES" sz="2000" baseline="0" dirty="0" err="1" smtClean="0"/>
                        <a:t>mode</a:t>
                      </a:r>
                      <a:r>
                        <a:rPr lang="es-ES" sz="2000" baseline="0" dirty="0" smtClean="0"/>
                        <a:t> (up </a:t>
                      </a:r>
                      <a:r>
                        <a:rPr lang="es-ES" sz="2000" baseline="0" dirty="0" err="1" smtClean="0"/>
                        <a:t>to</a:t>
                      </a:r>
                      <a:r>
                        <a:rPr lang="es-ES" sz="2000" baseline="0" dirty="0" smtClean="0"/>
                        <a:t> 2Km)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It</a:t>
                      </a:r>
                      <a:r>
                        <a:rPr lang="es-ES" sz="2000" baseline="0" dirty="0" smtClean="0"/>
                        <a:t> uses LED </a:t>
                      </a:r>
                      <a:r>
                        <a:rPr lang="es-ES" sz="2000" baseline="0" dirty="0" err="1" smtClean="0"/>
                        <a:t>source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that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generates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differtes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angles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along</a:t>
                      </a:r>
                      <a:r>
                        <a:rPr lang="es-ES" sz="2000" baseline="0" dirty="0" smtClean="0"/>
                        <a:t> cable. 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s-ES" sz="2000" baseline="0" dirty="0" err="1" smtClean="0"/>
                        <a:t>Often</a:t>
                      </a:r>
                      <a:r>
                        <a:rPr lang="es-ES" sz="2000" baseline="0" dirty="0" smtClean="0"/>
                        <a:t> uses in </a:t>
                      </a:r>
                      <a:r>
                        <a:rPr lang="es-ES" sz="2000" baseline="0" dirty="0" err="1" smtClean="0"/>
                        <a:t>LANs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or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small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distances</a:t>
                      </a:r>
                      <a:r>
                        <a:rPr lang="es-ES" sz="2000" baseline="0" dirty="0" smtClean="0"/>
                        <a:t> </a:t>
                      </a:r>
                      <a:r>
                        <a:rPr lang="es-ES" sz="2000" baseline="0" dirty="0" err="1" smtClean="0"/>
                        <a:t>such</a:t>
                      </a:r>
                      <a:r>
                        <a:rPr lang="es-ES" sz="2000" baseline="0" dirty="0" smtClean="0"/>
                        <a:t> as campus </a:t>
                      </a:r>
                      <a:r>
                        <a:rPr lang="es-ES" sz="2000" baseline="0" dirty="0" err="1" smtClean="0"/>
                        <a:t>networks</a:t>
                      </a:r>
                      <a:r>
                        <a:rPr lang="es-ES" sz="2000" baseline="0" dirty="0" smtClean="0"/>
                        <a:t>. </a:t>
                      </a:r>
                      <a:endParaRPr lang="es-VE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876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lipas.uwasa.fi/~TAU/AUTO3160/Slides/Miguel.</a:t>
            </a:r>
            <a:r>
              <a:rPr lang="en-US" b="1" dirty="0"/>
              <a:t>ppt</a:t>
            </a:r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xmlns="" val="322809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762000"/>
          </a:xfrm>
        </p:spPr>
        <p:txBody>
          <a:bodyPr/>
          <a:lstStyle/>
          <a:p>
            <a:pPr algn="ctr"/>
            <a:r>
              <a:rPr lang="en-US" altLang="ja-JP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Attenuation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0628"/>
            <a:ext cx="8686800" cy="5071572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Attenuation -&gt; transmission loss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ratio of the input (transmitted) optical power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a fiber to the output (received) optical power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fiber communications the attenuation is usually expressed in decibels per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 length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dB km−1) following: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signal attenuation per unit length in decibels which is also referred to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loss parameter and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fiber length.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0381" y="2286000"/>
            <a:ext cx="5701420" cy="10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33" b="12741"/>
          <a:stretch/>
        </p:blipFill>
        <p:spPr bwMode="auto">
          <a:xfrm>
            <a:off x="2398603" y="4191000"/>
            <a:ext cx="3064975" cy="85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248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3400" y="152400"/>
            <a:ext cx="23622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b="1" u="sng" dirty="0" smtClean="0">
                <a:solidFill>
                  <a:srgbClr val="005A2D"/>
                </a:solidFill>
                <a:latin typeface="Times New Roman" pitchFamily="18" charset="0"/>
              </a:rPr>
              <a:t>Attenuation  </a:t>
            </a:r>
            <a:endParaRPr lang="en-US" sz="3000" b="1" u="sng" dirty="0">
              <a:solidFill>
                <a:srgbClr val="005A2D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5800" y="1447800"/>
            <a:ext cx="8001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Absorption (Intrinsic and extrinsic)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Scattering (Rayleigh and Mie)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Bending (</a:t>
            </a:r>
            <a:r>
              <a:rPr lang="en-US" altLang="ja-JP" sz="2800" b="1" dirty="0" err="1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Microbend</a:t>
            </a:r>
            <a:r>
              <a:rPr lang="en-US" altLang="ja-JP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and </a:t>
            </a:r>
            <a:r>
              <a:rPr lang="en-US" altLang="ja-JP" sz="2800" b="1" dirty="0" err="1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Macrobend</a:t>
            </a:r>
            <a:r>
              <a:rPr lang="en-US" altLang="ja-JP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)</a:t>
            </a:r>
            <a:endParaRPr lang="en-US" altLang="ja-JP" sz="23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8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9144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Attenuation in optical fiber is caused by 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760"/>
            <a:ext cx="7734300" cy="548640"/>
          </a:xfrm>
        </p:spPr>
        <p:txBody>
          <a:bodyPr/>
          <a:lstStyle/>
          <a:p>
            <a:r>
              <a:rPr lang="en-US" sz="2800" b="1" dirty="0"/>
              <a:t>Material absorption losses in silica glass fibers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19172"/>
          </a:xfrm>
        </p:spPr>
        <p:txBody>
          <a:bodyPr>
            <a:noAutofit/>
          </a:bodyPr>
          <a:lstStyle/>
          <a:p>
            <a:r>
              <a:rPr lang="en-US" sz="2400" b="1" dirty="0"/>
              <a:t>Material absorption is a loss mechanism related to the material composition and the </a:t>
            </a:r>
            <a:r>
              <a:rPr lang="en-US" sz="2400" b="1" dirty="0" smtClean="0"/>
              <a:t>fabrication process </a:t>
            </a:r>
            <a:r>
              <a:rPr lang="en-US" sz="2400" b="1" dirty="0"/>
              <a:t>for the </a:t>
            </a:r>
            <a:r>
              <a:rPr lang="en-US" sz="2400" b="1" dirty="0" smtClean="0"/>
              <a:t>fiber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Two types:</a:t>
            </a:r>
          </a:p>
          <a:p>
            <a:r>
              <a:rPr lang="en-US" sz="2400" b="1" dirty="0" smtClean="0"/>
              <a:t>Intrinsic - interaction </a:t>
            </a:r>
            <a:r>
              <a:rPr lang="en-US" sz="2400" b="1" dirty="0"/>
              <a:t>with one or more of the major components of the </a:t>
            </a:r>
            <a:r>
              <a:rPr lang="en-US" sz="2400" b="1" dirty="0" smtClean="0"/>
              <a:t>glass</a:t>
            </a:r>
            <a:endParaRPr lang="en-US" sz="2400" b="1" dirty="0"/>
          </a:p>
          <a:p>
            <a:r>
              <a:rPr lang="en-US" sz="2400" b="1" dirty="0" smtClean="0"/>
              <a:t>Extrinsic - impurities </a:t>
            </a:r>
            <a:r>
              <a:rPr lang="en-US" sz="2400" b="1" dirty="0"/>
              <a:t>within the </a:t>
            </a:r>
            <a:r>
              <a:rPr lang="en-US" sz="2400" b="1" dirty="0" smtClean="0"/>
              <a:t>glass</a:t>
            </a:r>
          </a:p>
          <a:p>
            <a:endParaRPr lang="en-US" sz="2400" b="1" dirty="0"/>
          </a:p>
          <a:p>
            <a:r>
              <a:rPr lang="en-US" sz="2400" b="1" u="sng" dirty="0" smtClean="0">
                <a:solidFill>
                  <a:srgbClr val="391FFB"/>
                </a:solidFill>
              </a:rPr>
              <a:t>Intrinsic absorption: </a:t>
            </a:r>
          </a:p>
          <a:p>
            <a:r>
              <a:rPr lang="en-US" sz="2400" b="1" dirty="0"/>
              <a:t>An absolutely pure silicate glass has little intrinsic absorption due to its basic </a:t>
            </a:r>
            <a:r>
              <a:rPr lang="en-US" sz="2400" b="1" dirty="0" smtClean="0"/>
              <a:t>material structure </a:t>
            </a:r>
            <a:r>
              <a:rPr lang="en-US" sz="2400" b="1" dirty="0"/>
              <a:t>in the near-infrared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7388"/>
            <a:ext cx="5677075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9600"/>
            <a:ext cx="77660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26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scattering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0628"/>
            <a:ext cx="8610600" cy="3579849"/>
          </a:xfrm>
        </p:spPr>
        <p:txBody>
          <a:bodyPr/>
          <a:lstStyle/>
          <a:p>
            <a:r>
              <a:rPr lang="en-US" sz="2400" b="1" dirty="0"/>
              <a:t>O</a:t>
            </a:r>
            <a:r>
              <a:rPr lang="en-US" sz="2400" b="1" dirty="0" smtClean="0"/>
              <a:t>ne </a:t>
            </a:r>
            <a:r>
              <a:rPr lang="en-US" sz="2400" b="1" dirty="0"/>
              <a:t>propagating mode to be transferred linearly </a:t>
            </a:r>
            <a:r>
              <a:rPr lang="en-US" sz="2400" b="1" dirty="0" smtClean="0"/>
              <a:t>into </a:t>
            </a:r>
            <a:r>
              <a:rPr lang="en-US" sz="2400" b="1" dirty="0"/>
              <a:t>a different </a:t>
            </a:r>
            <a:r>
              <a:rPr lang="en-US" sz="2400" b="1" dirty="0" smtClean="0"/>
              <a:t>mode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Two </a:t>
            </a:r>
            <a:r>
              <a:rPr lang="en-US" sz="2400" b="1" u="sng" dirty="0">
                <a:solidFill>
                  <a:srgbClr val="FF0000"/>
                </a:solidFill>
              </a:rPr>
              <a:t>major types: </a:t>
            </a:r>
            <a:endParaRPr lang="en-US" sz="2400" b="1" u="sng" dirty="0" smtClean="0">
              <a:solidFill>
                <a:srgbClr val="FF0000"/>
              </a:solidFill>
            </a:endParaRPr>
          </a:p>
          <a:p>
            <a:r>
              <a:rPr lang="en-US" sz="2400" b="1" dirty="0" smtClean="0"/>
              <a:t>Rayleigh </a:t>
            </a:r>
            <a:r>
              <a:rPr lang="en-US" sz="2400" b="1" dirty="0"/>
              <a:t>and Mie scattering</a:t>
            </a:r>
            <a:r>
              <a:rPr lang="en-US" sz="2400" b="1" dirty="0" smtClean="0"/>
              <a:t>.</a:t>
            </a:r>
          </a:p>
          <a:p>
            <a:r>
              <a:rPr lang="en-US" sz="2400" b="1" u="sng" dirty="0">
                <a:solidFill>
                  <a:srgbClr val="391FFB"/>
                </a:solidFill>
              </a:rPr>
              <a:t>Rayleigh </a:t>
            </a:r>
            <a:r>
              <a:rPr lang="en-US" sz="2400" b="1" u="sng" dirty="0" smtClean="0">
                <a:solidFill>
                  <a:srgbClr val="391FFB"/>
                </a:solidFill>
              </a:rPr>
              <a:t>scattering:</a:t>
            </a:r>
          </a:p>
          <a:p>
            <a:r>
              <a:rPr lang="en-US" sz="2400" b="1" dirty="0"/>
              <a:t>Rayleigh scattering is the dominant intrinsic loss mechanism in the low-absorption </a:t>
            </a:r>
            <a:r>
              <a:rPr lang="en-US" sz="2400" b="1" dirty="0" smtClean="0"/>
              <a:t>window between </a:t>
            </a:r>
            <a:r>
              <a:rPr lang="en-US" sz="2400" b="1" dirty="0"/>
              <a:t>the ultraviolet and infrared absorption tails</a:t>
            </a:r>
            <a:r>
              <a:rPr lang="en-US" sz="2400" b="1" dirty="0" smtClean="0"/>
              <a:t>.</a:t>
            </a:r>
          </a:p>
          <a:p>
            <a:endParaRPr lang="en-US" sz="2400" b="1" dirty="0"/>
          </a:p>
          <a:p>
            <a:endParaRPr lang="en-US" sz="2000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0788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size of a scattering particle is often parameterized by the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</a:p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x=2</a:t>
            </a:r>
            <a:r>
              <a:rPr lang="el-G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r/</a:t>
            </a:r>
            <a:r>
              <a:rPr lang="el-G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its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Characteristic length"/>
              </a:rPr>
              <a:t>characteristic length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(radius) and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Wavelength"/>
              </a:rPr>
              <a:t>wavelength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the light.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Rayleigh scattering applies to the case when the scattering particle is very small (x ≪ 1, with a particle size &lt;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1/10 wavelength</a:t>
            </a:r>
            <a:r>
              <a:rPr lang="en-US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[4]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whole surface re-radiates with the same phase.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551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00628"/>
            <a:ext cx="8420100" cy="5223972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In optical fiber, for </a:t>
            </a:r>
            <a:r>
              <a:rPr lang="en-US" sz="2000" b="1" dirty="0"/>
              <a:t>a single-component glass this is given by: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/>
              <a:t>where </a:t>
            </a:r>
            <a:r>
              <a:rPr lang="en-US" sz="2000" b="1" dirty="0" err="1"/>
              <a:t>γ</a:t>
            </a:r>
            <a:r>
              <a:rPr lang="en-US" sz="2000" b="1" baseline="-25000" dirty="0" err="1"/>
              <a:t>R</a:t>
            </a:r>
            <a:r>
              <a:rPr lang="en-US" sz="2000" b="1" dirty="0"/>
              <a:t> is the Rayleigh scattering coefficient, λ is the optical wavelength, </a:t>
            </a:r>
            <a:r>
              <a:rPr lang="en-US" sz="2000" b="1" i="1" dirty="0"/>
              <a:t>n </a:t>
            </a:r>
            <a:r>
              <a:rPr lang="en-US" sz="2000" b="1" dirty="0"/>
              <a:t>is the </a:t>
            </a:r>
            <a:r>
              <a:rPr lang="en-US" sz="2000" b="1" dirty="0" smtClean="0"/>
              <a:t>refractive index </a:t>
            </a:r>
            <a:r>
              <a:rPr lang="en-US" sz="2000" b="1" dirty="0"/>
              <a:t>of the medium, </a:t>
            </a:r>
            <a:r>
              <a:rPr lang="en-US" sz="2000" b="1" i="1" dirty="0"/>
              <a:t>p </a:t>
            </a:r>
            <a:r>
              <a:rPr lang="en-US" sz="2000" b="1" dirty="0"/>
              <a:t>is the average </a:t>
            </a:r>
            <a:r>
              <a:rPr lang="en-US" sz="2000" b="1" dirty="0" err="1"/>
              <a:t>photoelastic</a:t>
            </a:r>
            <a:r>
              <a:rPr lang="en-US" sz="2000" b="1" dirty="0"/>
              <a:t> coefficient, β</a:t>
            </a:r>
            <a:r>
              <a:rPr lang="en-US" sz="2000" b="1" baseline="-25000" dirty="0"/>
              <a:t>c</a:t>
            </a:r>
            <a:r>
              <a:rPr lang="en-US" sz="2000" b="1" dirty="0"/>
              <a:t> is the </a:t>
            </a:r>
            <a:r>
              <a:rPr lang="en-US" sz="2000" b="1" dirty="0" smtClean="0"/>
              <a:t>isothermal compressibility </a:t>
            </a:r>
            <a:r>
              <a:rPr lang="en-US" sz="2000" b="1" dirty="0"/>
              <a:t>at a fictive temperature </a:t>
            </a:r>
            <a:r>
              <a:rPr lang="en-US" sz="2000" b="1" i="1" dirty="0"/>
              <a:t>T</a:t>
            </a:r>
            <a:r>
              <a:rPr lang="en-US" sz="2000" b="1" baseline="-25000" dirty="0"/>
              <a:t>F</a:t>
            </a:r>
            <a:r>
              <a:rPr lang="en-US" sz="2000" b="1" dirty="0"/>
              <a:t>, and </a:t>
            </a:r>
            <a:r>
              <a:rPr lang="en-US" sz="2000" b="1" i="1" dirty="0"/>
              <a:t>K </a:t>
            </a:r>
            <a:r>
              <a:rPr lang="en-US" sz="2000" b="1" dirty="0"/>
              <a:t>is Boltzmann’s constant.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 fictive temperature </a:t>
            </a:r>
            <a:r>
              <a:rPr lang="en-US" sz="2000" b="1" dirty="0"/>
              <a:t>is defined as the temperature at which the glass can reach a state of </a:t>
            </a:r>
            <a:r>
              <a:rPr lang="en-US" sz="2000" b="1" dirty="0" smtClean="0">
                <a:solidFill>
                  <a:srgbClr val="391FFB"/>
                </a:solidFill>
              </a:rPr>
              <a:t>thermal equilibrium </a:t>
            </a:r>
            <a:r>
              <a:rPr lang="en-US" sz="2000" b="1" dirty="0"/>
              <a:t>and is closely related to the anneal temperature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6480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660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62000" y="0"/>
            <a:ext cx="7391400" cy="1524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Total internal reflection in optical fiber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4" descr="C:\Documents and Settings\Administrator\Desktop\FibreOptics\fiber-optic-transmission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90678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00628"/>
            <a:ext cx="8267700" cy="3579849"/>
          </a:xfrm>
        </p:spPr>
        <p:txBody>
          <a:bodyPr>
            <a:normAutofit/>
          </a:bodyPr>
          <a:lstStyle/>
          <a:p>
            <a:r>
              <a:rPr lang="en-US" sz="2000" b="1" dirty="0"/>
              <a:t>Furthermore, the </a:t>
            </a:r>
            <a:r>
              <a:rPr lang="en-US" sz="2000" b="1" dirty="0" smtClean="0"/>
              <a:t>Rayleigh scattering </a:t>
            </a:r>
            <a:r>
              <a:rPr lang="en-US" sz="2000" b="1" dirty="0"/>
              <a:t>coefficient is related to the transmission loss factor (</a:t>
            </a:r>
            <a:r>
              <a:rPr lang="en-US" sz="2000" b="1" dirty="0" err="1"/>
              <a:t>transmissivity</a:t>
            </a:r>
            <a:r>
              <a:rPr lang="en-US" sz="2000" b="1" dirty="0"/>
              <a:t>) of the </a:t>
            </a:r>
            <a:r>
              <a:rPr lang="en-US" sz="2000" b="1" dirty="0" smtClean="0"/>
              <a:t>fiber following </a:t>
            </a:r>
            <a:r>
              <a:rPr lang="en-US" sz="2000" b="1" dirty="0"/>
              <a:t>the </a:t>
            </a:r>
            <a:r>
              <a:rPr lang="en-US" sz="2000" b="1" dirty="0" smtClean="0"/>
              <a:t>relation:</a:t>
            </a:r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where </a:t>
            </a:r>
            <a:r>
              <a:rPr lang="en-US" sz="2000" b="1" i="1" dirty="0"/>
              <a:t>L </a:t>
            </a:r>
            <a:r>
              <a:rPr lang="en-US" sz="2000" b="1" dirty="0"/>
              <a:t>is the length of the fiber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b="1" dirty="0"/>
              <a:t>Example </a:t>
            </a:r>
            <a:r>
              <a:rPr lang="en-US" b="1" dirty="0" smtClean="0"/>
              <a:t>3.1</a:t>
            </a:r>
            <a:endParaRPr lang="en-US" b="1" dirty="0"/>
          </a:p>
          <a:p>
            <a:r>
              <a:rPr lang="en-US" b="1" dirty="0" smtClean="0"/>
              <a:t>Example </a:t>
            </a:r>
            <a:r>
              <a:rPr lang="en-US" b="1" dirty="0"/>
              <a:t>3.2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27813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282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391FFB"/>
                </a:solidFill>
              </a:rPr>
              <a:t>Mie </a:t>
            </a:r>
            <a:r>
              <a:rPr lang="en-US" sz="2000" b="1" dirty="0" smtClean="0">
                <a:solidFill>
                  <a:srgbClr val="391FFB"/>
                </a:solidFill>
              </a:rPr>
              <a:t>scattering:</a:t>
            </a:r>
            <a:r>
              <a:rPr lang="en-US" sz="2000" b="1" dirty="0" smtClean="0"/>
              <a:t> </a:t>
            </a:r>
          </a:p>
          <a:p>
            <a:r>
              <a:rPr lang="en-US" sz="2000" b="1" dirty="0"/>
              <a:t>The scattering created by </a:t>
            </a:r>
            <a:r>
              <a:rPr lang="en-US" sz="2000" b="1" dirty="0" err="1" smtClean="0"/>
              <a:t>inhomogeneities</a:t>
            </a:r>
            <a:r>
              <a:rPr lang="en-US" sz="2000" b="1" dirty="0" smtClean="0"/>
              <a:t> is </a:t>
            </a:r>
            <a:r>
              <a:rPr lang="en-US" sz="2000" b="1" dirty="0"/>
              <a:t>called Mie scattering. Depending upon the fiber material, design and manufacture, </a:t>
            </a:r>
            <a:r>
              <a:rPr lang="en-US" sz="2000" b="1" dirty="0" smtClean="0"/>
              <a:t>Mie scattering </a:t>
            </a:r>
            <a:r>
              <a:rPr lang="en-US" sz="2000" b="1" dirty="0"/>
              <a:t>can cause significant losses.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 </a:t>
            </a:r>
            <a:r>
              <a:rPr lang="en-US" sz="2000" b="1" dirty="0" err="1"/>
              <a:t>inhomogeneities</a:t>
            </a:r>
            <a:r>
              <a:rPr lang="en-US" sz="2000" b="1" dirty="0"/>
              <a:t> may be reduced by:</a:t>
            </a:r>
          </a:p>
          <a:p>
            <a:r>
              <a:rPr lang="en-US" sz="2000" b="1" dirty="0"/>
              <a:t>(a) removing imperfections due to the glass manufacturing process;</a:t>
            </a:r>
          </a:p>
          <a:p>
            <a:r>
              <a:rPr lang="en-US" sz="2000" b="1" dirty="0"/>
              <a:t>(b) carefully controlled extrusion and coating of the fiber;</a:t>
            </a:r>
          </a:p>
          <a:p>
            <a:r>
              <a:rPr lang="en-US" sz="2000" b="1" dirty="0"/>
              <a:t>(c) increasing the fiber guidance by increasing the relative refractive index difference.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629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86000"/>
            <a:ext cx="445575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99EC14-733C-4417-A5C0-9A57F4A03885}" type="slidenum">
              <a:rPr lang="en-US" altLang="en-US" smtClean="0"/>
              <a:pPr/>
              <a:t>52</a:t>
            </a:fld>
            <a:endParaRPr lang="en-US" altLang="en-US" smtClean="0"/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457200" y="228600"/>
            <a:ext cx="26670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200" b="1" u="sng">
                <a:solidFill>
                  <a:srgbClr val="005A2D"/>
                </a:solidFill>
                <a:latin typeface="Times New Roman" pitchFamily="18" charset="0"/>
              </a:rPr>
              <a:t>Dispersion    </a:t>
            </a: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914400"/>
            <a:ext cx="8305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800" b="1" dirty="0"/>
              <a:t>Dispersion of the transmitted optical signal causes distortion for both digital and </a:t>
            </a:r>
            <a:r>
              <a:rPr lang="en-US" sz="2800" b="1" dirty="0" smtClean="0"/>
              <a:t>analog transmission </a:t>
            </a:r>
            <a:r>
              <a:rPr lang="en-US" sz="2800" b="1" dirty="0"/>
              <a:t>along optical fibers</a:t>
            </a:r>
            <a:r>
              <a:rPr lang="en-US" sz="2800" b="1" dirty="0" smtClean="0"/>
              <a:t>.</a:t>
            </a:r>
          </a:p>
          <a:p>
            <a:endParaRPr lang="en-US" altLang="ja-JP" sz="28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endParaRPr lang="en-US" altLang="ja-JP" sz="28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endParaRPr lang="en-US" altLang="ja-JP" sz="28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Intermodal </a:t>
            </a:r>
            <a:r>
              <a:rPr lang="en-US" altLang="ja-JP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dispersion 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Intra-modal dispersion 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Material dispersion 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800" b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Waveguide dispersion </a:t>
            </a:r>
            <a:endParaRPr lang="en-US" altLang="ja-JP" sz="23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3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8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5836"/>
            <a:ext cx="32246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4343400" y="5410200"/>
            <a:ext cx="304800" cy="8382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029200"/>
          </a:xfrm>
        </p:spPr>
        <p:txBody>
          <a:bodyPr>
            <a:normAutofit/>
          </a:bodyPr>
          <a:lstStyle/>
          <a:p>
            <a:r>
              <a:rPr lang="en-US" b="1" dirty="0"/>
              <a:t>For no overlapping of light pulses down on an optical fiber link the digital bit rate </a:t>
            </a:r>
            <a:r>
              <a:rPr lang="en-US" b="1" i="1" dirty="0" smtClean="0"/>
              <a:t>B</a:t>
            </a:r>
            <a:r>
              <a:rPr lang="en-US" b="1" baseline="-25000" dirty="0" smtClean="0"/>
              <a:t>T</a:t>
            </a:r>
            <a:r>
              <a:rPr lang="en-US" b="1" dirty="0" smtClean="0"/>
              <a:t> must </a:t>
            </a:r>
            <a:r>
              <a:rPr lang="en-US" b="1" dirty="0"/>
              <a:t>be less than the reciprocal of the broadened (through </a:t>
            </a:r>
            <a:r>
              <a:rPr lang="en-US" b="1" dirty="0" smtClean="0"/>
              <a:t>dispersion</a:t>
            </a:r>
            <a:r>
              <a:rPr lang="en-US" b="1" dirty="0"/>
              <a:t>) pulse duration (2τ</a:t>
            </a:r>
            <a:r>
              <a:rPr lang="en-US" b="1" dirty="0" smtClean="0"/>
              <a:t>).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This is the conservative estimate. </a:t>
            </a:r>
          </a:p>
          <a:p>
            <a:r>
              <a:rPr lang="en-US" b="1" dirty="0"/>
              <a:t>The </a:t>
            </a:r>
            <a:r>
              <a:rPr lang="en-US" b="1" dirty="0" smtClean="0"/>
              <a:t>maximum bit </a:t>
            </a:r>
            <a:r>
              <a:rPr lang="en-US" b="1" dirty="0"/>
              <a:t>rate is given approximately </a:t>
            </a:r>
            <a:r>
              <a:rPr lang="en-US" b="1" dirty="0" smtClean="0"/>
              <a:t>by considering </a:t>
            </a:r>
            <a:r>
              <a:rPr lang="en-US" b="1" dirty="0"/>
              <a:t>the light pulses at the output to have </a:t>
            </a:r>
            <a:r>
              <a:rPr lang="en-US" b="1" dirty="0" smtClean="0"/>
              <a:t>a Gaussian </a:t>
            </a:r>
            <a:r>
              <a:rPr lang="en-US" b="1" dirty="0"/>
              <a:t>shape with an </a:t>
            </a:r>
            <a:r>
              <a:rPr lang="en-US" b="1" dirty="0" err="1"/>
              <a:t>rms</a:t>
            </a:r>
            <a:r>
              <a:rPr lang="en-US" b="1" dirty="0"/>
              <a:t> width of σ.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>
                <a:solidFill>
                  <a:srgbClr val="FF0000"/>
                </a:solidFill>
              </a:rPr>
              <a:t>Example 3.5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7500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91150"/>
            <a:ext cx="37338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271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3400" y="152400"/>
            <a:ext cx="40386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b="1" u="sng" dirty="0" smtClean="0">
                <a:solidFill>
                  <a:srgbClr val="005A2D"/>
                </a:solidFill>
                <a:latin typeface="Times New Roman" pitchFamily="18" charset="0"/>
              </a:rPr>
              <a:t>Intermodal  dispersion  </a:t>
            </a:r>
            <a:endParaRPr lang="en-US" sz="3000" b="1" u="sng" dirty="0">
              <a:solidFill>
                <a:srgbClr val="005A2D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1000" y="756354"/>
            <a:ext cx="8763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Results from the propagation delay difference between modes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Modes of light pulses that enter the fiber at one time, exit the fiber at different times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pulse width at the output is dependent upon the transmission times of the slowest and fastest order modes</a:t>
            </a:r>
            <a:endParaRPr lang="en-US" altLang="ja-JP" sz="25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5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5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pic>
        <p:nvPicPr>
          <p:cNvPr id="25602" name="Picture 2" descr="http://www.tpub.com/neets/tm/30NVM02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581400"/>
            <a:ext cx="7420271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DA73F2-0D9A-4D9C-B868-92D0C87D5D39}" type="slidenum">
              <a:rPr lang="en-US" altLang="en-US" smtClean="0"/>
              <a:pPr/>
              <a:t>55</a:t>
            </a:fld>
            <a:endParaRPr lang="en-US" altLang="en-US" smtClean="0"/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533400" y="152400"/>
            <a:ext cx="80772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3000" b="1" u="sng" dirty="0" smtClean="0">
                <a:solidFill>
                  <a:srgbClr val="005A2D"/>
                </a:solidFill>
                <a:latin typeface="Times New Roman" pitchFamily="18" charset="0"/>
              </a:rPr>
              <a:t>Intra-modal or chromatic dispersion  </a:t>
            </a:r>
            <a:endParaRPr lang="en-US" sz="3000" b="1" u="sng" dirty="0">
              <a:solidFill>
                <a:srgbClr val="005A2D"/>
              </a:solidFill>
              <a:latin typeface="Times New Roman" pitchFamily="18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381000" y="914400"/>
            <a:ext cx="8610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Optical source emits a band of frequencies 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This type of dispersion depends primarily on fiber materials 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Different spectral components travel trough different materials and different waveguide structures at different speeds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There are two types of chromatic dispersion (material dispersion and waveguide dispersion)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Material dispersion is a function of the spectral width.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500" b="1" dirty="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WD occurs because propagation constant is a function of the wavelength of operation</a:t>
            </a: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</a:pPr>
            <a:endParaRPr lang="en-US" altLang="ja-JP" sz="25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500" b="1" dirty="0" smtClean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</a:pPr>
            <a:endParaRPr lang="en-US" altLang="ja-JP" sz="25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69900" indent="-469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 sz="25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D67F4F-3C6E-45EC-B104-2159A7994A80}" type="slidenum">
              <a:rPr lang="en-US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150813"/>
            <a:ext cx="45720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3200" b="1" u="sng" dirty="0" smtClean="0">
                <a:solidFill>
                  <a:srgbClr val="005A2D"/>
                </a:solidFill>
                <a:latin typeface="Times New Roman" pitchFamily="18" charset="0"/>
              </a:rPr>
              <a:t>Introduction </a:t>
            </a:r>
            <a:endParaRPr lang="en-US" sz="3200" b="1" u="sng" dirty="0">
              <a:solidFill>
                <a:srgbClr val="005A2D"/>
              </a:solidFill>
              <a:latin typeface="Times New Roman" pitchFamily="18" charset="0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381000" y="914400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The optical source is </a:t>
            </a:r>
            <a:r>
              <a:rPr lang="en-US" sz="2800" b="1" dirty="0" smtClean="0"/>
              <a:t>an </a:t>
            </a:r>
            <a:r>
              <a:rPr lang="en-US" sz="2800" b="1" dirty="0"/>
              <a:t>optical fiber </a:t>
            </a:r>
            <a:r>
              <a:rPr lang="en-US" sz="2800" b="1" dirty="0" smtClean="0"/>
              <a:t>communication system</a:t>
            </a:r>
            <a:r>
              <a:rPr lang="en-US" sz="2800" b="1" dirty="0"/>
              <a:t>. </a:t>
            </a:r>
            <a:endParaRPr lang="en-US" sz="2800" b="1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/>
              <a:t>It converts </a:t>
            </a:r>
            <a:r>
              <a:rPr lang="en-US" sz="2800" b="1" dirty="0"/>
              <a:t>electrical energy </a:t>
            </a:r>
            <a:r>
              <a:rPr lang="en-US" sz="2800" b="1" dirty="0" smtClean="0"/>
              <a:t>into </a:t>
            </a:r>
            <a:r>
              <a:rPr lang="en-US" sz="2800" b="1" dirty="0"/>
              <a:t>optical energy (light</a:t>
            </a:r>
            <a:r>
              <a:rPr lang="en-US" sz="2800" b="1" dirty="0" smtClean="0"/>
              <a:t>). </a:t>
            </a:r>
          </a:p>
          <a:p>
            <a:r>
              <a:rPr lang="en-US" sz="2800" b="1" dirty="0" smtClean="0">
                <a:solidFill>
                  <a:srgbClr val="391FFB"/>
                </a:solidFill>
              </a:rPr>
              <a:t>Three </a:t>
            </a:r>
            <a:r>
              <a:rPr lang="en-US" sz="2800" b="1" dirty="0">
                <a:solidFill>
                  <a:srgbClr val="391FFB"/>
                </a:solidFill>
              </a:rPr>
              <a:t>main types of optical </a:t>
            </a:r>
            <a:r>
              <a:rPr lang="en-US" sz="2800" b="1" dirty="0" smtClean="0">
                <a:solidFill>
                  <a:srgbClr val="391FFB"/>
                </a:solidFill>
              </a:rPr>
              <a:t>light source </a:t>
            </a:r>
            <a:r>
              <a:rPr lang="en-US" sz="2800" b="1" dirty="0">
                <a:solidFill>
                  <a:srgbClr val="391FFB"/>
                </a:solidFill>
              </a:rPr>
              <a:t>are available</a:t>
            </a:r>
            <a:r>
              <a:rPr lang="en-US" sz="2800" b="1" dirty="0"/>
              <a:t>. These are</a:t>
            </a:r>
            <a:r>
              <a:rPr lang="en-US" sz="2800" b="1" dirty="0" smtClean="0"/>
              <a:t>:</a:t>
            </a:r>
          </a:p>
          <a:p>
            <a:r>
              <a:rPr lang="en-US" sz="2800" b="1" dirty="0"/>
              <a:t>(a) wideband ‘continuous spectra’ </a:t>
            </a:r>
            <a:r>
              <a:rPr lang="en-US" sz="2800" b="1" dirty="0" smtClean="0"/>
              <a:t>sources</a:t>
            </a:r>
            <a:endParaRPr lang="en-US" sz="2800" b="1" dirty="0"/>
          </a:p>
          <a:p>
            <a:r>
              <a:rPr lang="en-US" sz="2800" b="1" dirty="0"/>
              <a:t>(b) monochromatic incoherent sources (light-emitting diodes, LEDs);</a:t>
            </a:r>
          </a:p>
          <a:p>
            <a:r>
              <a:rPr lang="en-US" sz="2800" b="1" dirty="0"/>
              <a:t>(c) monochromatic coherent sources (lasers).</a:t>
            </a:r>
            <a:endParaRPr lang="en-US" altLang="ja-JP" sz="2800" b="1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5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Major </a:t>
            </a:r>
            <a:r>
              <a:rPr lang="en-US" sz="3200" b="1" dirty="0" smtClean="0"/>
              <a:t>requirements for an optical </a:t>
            </a:r>
            <a:r>
              <a:rPr lang="en-US" sz="3200" b="1" dirty="0" smtClean="0"/>
              <a:t>source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229600" cy="51054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 smtClean="0"/>
              <a:t>1. A </a:t>
            </a:r>
            <a:r>
              <a:rPr lang="en-US" sz="2400" b="1" dirty="0" smtClean="0"/>
              <a:t>size and configuration compatible with launching light into an optical </a:t>
            </a:r>
            <a:r>
              <a:rPr lang="en-US" sz="2400" b="1" dirty="0" smtClean="0"/>
              <a:t>fiber. Ideally</a:t>
            </a:r>
            <a:r>
              <a:rPr lang="en-US" sz="2400" b="1" dirty="0" smtClean="0"/>
              <a:t>, the light output should be highly directional.</a:t>
            </a:r>
          </a:p>
          <a:p>
            <a:pPr algn="just"/>
            <a:r>
              <a:rPr lang="en-US" sz="2400" b="1" dirty="0" smtClean="0"/>
              <a:t>2. Must accurately track the electrical input signal to minimize distortion and </a:t>
            </a:r>
            <a:r>
              <a:rPr lang="en-US" sz="2400" b="1" dirty="0" smtClean="0"/>
              <a:t>noise. Ideally</a:t>
            </a:r>
            <a:r>
              <a:rPr lang="en-US" sz="2400" b="1" dirty="0" smtClean="0"/>
              <a:t>, the source should be linear.</a:t>
            </a:r>
          </a:p>
          <a:p>
            <a:pPr algn="just"/>
            <a:r>
              <a:rPr lang="en-US" sz="2400" b="1" dirty="0" smtClean="0"/>
              <a:t>3. Should emit light at wavelengths where the fiber has low losses and low </a:t>
            </a:r>
            <a:r>
              <a:rPr lang="en-US" sz="2400" b="1" dirty="0" smtClean="0"/>
              <a:t>dispersion and </a:t>
            </a:r>
            <a:r>
              <a:rPr lang="en-US" sz="2400" b="1" dirty="0" smtClean="0"/>
              <a:t>where the detectors are efficient.</a:t>
            </a:r>
          </a:p>
          <a:p>
            <a:pPr algn="just"/>
            <a:r>
              <a:rPr lang="en-US" sz="2400" b="1" dirty="0" smtClean="0"/>
              <a:t>4. Preferably capable of simple signal modulation </a:t>
            </a:r>
            <a:r>
              <a:rPr lang="en-US" sz="2400" b="1" dirty="0" smtClean="0"/>
              <a:t>over a wide </a:t>
            </a:r>
            <a:r>
              <a:rPr lang="en-US" sz="2400" b="1" dirty="0" smtClean="0"/>
              <a:t>bandwidth extending from audio frequencies to beyond the gigahertz range</a:t>
            </a:r>
            <a:r>
              <a:rPr lang="en-US" sz="2400" b="1" dirty="0" smtClean="0"/>
              <a:t>.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smtClean="0"/>
              <a:t>5. Must couple sufficient optical power to overcome attenuation in the fiber plus </a:t>
            </a:r>
            <a:r>
              <a:rPr lang="en-US" sz="2400" b="1" dirty="0" smtClean="0"/>
              <a:t>additional connector </a:t>
            </a:r>
            <a:r>
              <a:rPr lang="en-US" sz="2400" b="1" dirty="0" smtClean="0"/>
              <a:t>losses and leave adequate power to drive the detector.</a:t>
            </a:r>
          </a:p>
          <a:p>
            <a:pPr algn="just"/>
            <a:r>
              <a:rPr lang="en-US" sz="2400" b="1" dirty="0" smtClean="0"/>
              <a:t>6. Should have a very narrow spectral bandwidth (</a:t>
            </a:r>
            <a:r>
              <a:rPr lang="en-US" sz="2400" b="1" dirty="0" err="1" smtClean="0"/>
              <a:t>linewidth</a:t>
            </a:r>
            <a:r>
              <a:rPr lang="en-US" sz="2400" b="1" dirty="0" smtClean="0"/>
              <a:t>) in order to </a:t>
            </a:r>
            <a:r>
              <a:rPr lang="en-US" sz="2400" b="1" dirty="0" smtClean="0"/>
              <a:t>minimize dispersion </a:t>
            </a:r>
            <a:r>
              <a:rPr lang="en-US" sz="2400" b="1" dirty="0" smtClean="0"/>
              <a:t>in the fiber.</a:t>
            </a:r>
          </a:p>
          <a:p>
            <a:pPr algn="just"/>
            <a:r>
              <a:rPr lang="en-US" sz="2400" b="1" dirty="0" smtClean="0"/>
              <a:t>7. Must be capable of maintaining a stable optical output which is largely </a:t>
            </a:r>
            <a:r>
              <a:rPr lang="en-US" sz="2400" b="1" dirty="0" smtClean="0"/>
              <a:t>unaffected by </a:t>
            </a:r>
            <a:r>
              <a:rPr lang="en-US" sz="2400" b="1" dirty="0" smtClean="0"/>
              <a:t>changes in ambient conditions (e.g. temperature).</a:t>
            </a:r>
          </a:p>
          <a:p>
            <a:pPr algn="just"/>
            <a:r>
              <a:rPr lang="en-US" sz="2400" b="1" dirty="0" smtClean="0"/>
              <a:t>8. It is essential that the source is comparatively cheap and highly reliable in order </a:t>
            </a:r>
            <a:r>
              <a:rPr lang="en-US" sz="2400" b="1" dirty="0" smtClean="0"/>
              <a:t>to compete </a:t>
            </a:r>
            <a:r>
              <a:rPr lang="en-US" sz="2400" b="1" dirty="0" smtClean="0"/>
              <a:t>with conventional transmission techniques.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715962"/>
          </a:xfrm>
        </p:spPr>
        <p:txBody>
          <a:bodyPr/>
          <a:lstStyle/>
          <a:p>
            <a:pPr algn="ctr"/>
            <a:r>
              <a:rPr lang="en-US" dirty="0" smtClean="0"/>
              <a:t>Basic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/>
              <a:t>Absorption and emission of </a:t>
            </a:r>
            <a:r>
              <a:rPr lang="en-US" sz="2400" b="1" u="sng" dirty="0" smtClean="0"/>
              <a:t>radiation: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dirty="0"/>
              <a:t>The interaction of light with matter takes place in discrete packets of </a:t>
            </a:r>
            <a:r>
              <a:rPr lang="en-US" sz="2400" b="1" dirty="0" smtClean="0"/>
              <a:t>energy, called </a:t>
            </a:r>
            <a:r>
              <a:rPr lang="en-US" sz="2400" b="1" dirty="0"/>
              <a:t>photons. </a:t>
            </a:r>
            <a:endParaRPr lang="en-US" sz="2400" b="1" dirty="0" smtClean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dirty="0" smtClean="0"/>
              <a:t>According to the </a:t>
            </a:r>
            <a:r>
              <a:rPr lang="en-US" sz="2400" b="1" dirty="0"/>
              <a:t>quantum </a:t>
            </a:r>
            <a:r>
              <a:rPr lang="en-US" sz="2400" b="1" dirty="0" smtClean="0"/>
              <a:t>theory, </a:t>
            </a:r>
            <a:r>
              <a:rPr lang="en-US" sz="2400" b="1" dirty="0"/>
              <a:t>atoms exist only in </a:t>
            </a:r>
            <a:r>
              <a:rPr lang="en-US" sz="2400" b="1" dirty="0" smtClean="0"/>
              <a:t>certain discrete </a:t>
            </a:r>
            <a:r>
              <a:rPr lang="en-US" sz="2400" b="1" dirty="0"/>
              <a:t>energy states such that absorption and emission of light causes them to make </a:t>
            </a:r>
            <a:r>
              <a:rPr lang="en-US" sz="2400" b="1" dirty="0" smtClean="0"/>
              <a:t>a transition </a:t>
            </a:r>
            <a:r>
              <a:rPr lang="en-US" sz="2400" b="1" dirty="0"/>
              <a:t>from one discrete energy state to another. </a:t>
            </a:r>
            <a:endParaRPr lang="en-US" sz="2400" b="1" dirty="0" smtClean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1" dirty="0" smtClean="0"/>
              <a:t>The </a:t>
            </a:r>
            <a:r>
              <a:rPr lang="en-US" sz="2400" b="1" dirty="0"/>
              <a:t>frequency of the absorbed </a:t>
            </a:r>
            <a:r>
              <a:rPr lang="en-US" sz="2400" b="1" dirty="0" smtClean="0"/>
              <a:t>or emitted </a:t>
            </a:r>
            <a:r>
              <a:rPr lang="en-US" sz="2400" b="1" dirty="0"/>
              <a:t>radiation </a:t>
            </a:r>
            <a:r>
              <a:rPr lang="en-US" sz="2400" b="1" i="1" dirty="0"/>
              <a:t>f </a:t>
            </a:r>
            <a:r>
              <a:rPr lang="en-US" sz="2400" b="1" dirty="0"/>
              <a:t>is </a:t>
            </a:r>
            <a:r>
              <a:rPr lang="en-US" sz="2400" b="1" dirty="0" smtClean="0"/>
              <a:t>expressed by:</a:t>
            </a:r>
          </a:p>
          <a:p>
            <a:pPr algn="just"/>
            <a:endParaRPr lang="en-US" sz="2400" b="1" dirty="0" smtClean="0"/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where </a:t>
            </a:r>
            <a:r>
              <a:rPr lang="en-US" sz="2400" b="1" i="1" dirty="0"/>
              <a:t>h </a:t>
            </a:r>
            <a:r>
              <a:rPr lang="en-US" sz="2400" b="1" dirty="0"/>
              <a:t>= 6.626 × 10</a:t>
            </a:r>
            <a:r>
              <a:rPr lang="en-US" sz="2400" b="1" baseline="30000" dirty="0"/>
              <a:t>−34</a:t>
            </a:r>
            <a:r>
              <a:rPr lang="en-US" sz="2400" b="1" dirty="0"/>
              <a:t> </a:t>
            </a:r>
            <a:r>
              <a:rPr lang="en-US" sz="2400" b="1" dirty="0" smtClean="0"/>
              <a:t>J.s </a:t>
            </a:r>
            <a:r>
              <a:rPr lang="en-US" sz="2400" b="1" dirty="0"/>
              <a:t>is Planck’s constant</a:t>
            </a:r>
            <a:r>
              <a:rPr lang="en-US" sz="2400" b="1" dirty="0" smtClean="0"/>
              <a:t>.</a:t>
            </a:r>
          </a:p>
          <a:p>
            <a:pPr algn="just"/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764575"/>
            <a:ext cx="2628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0336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fiber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7" name="How Fiber Optics Work [720p]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33400" y="120015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432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Different </a:t>
            </a:r>
            <a:r>
              <a:rPr lang="en-US" b="1" dirty="0"/>
              <a:t>energy states </a:t>
            </a:r>
            <a:r>
              <a:rPr lang="en-US" b="1" dirty="0" smtClean="0"/>
              <a:t>-&gt; different electron configurations. 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Single </a:t>
            </a:r>
            <a:r>
              <a:rPr lang="en-US" b="1" dirty="0"/>
              <a:t>electron </a:t>
            </a:r>
            <a:r>
              <a:rPr lang="en-US" b="1" dirty="0" smtClean="0"/>
              <a:t>transition between </a:t>
            </a:r>
            <a:r>
              <a:rPr lang="en-US" b="1" dirty="0"/>
              <a:t>two energy levels within the </a:t>
            </a:r>
            <a:r>
              <a:rPr lang="en-US" b="1" dirty="0" smtClean="0"/>
              <a:t>atom will </a:t>
            </a:r>
            <a:r>
              <a:rPr lang="en-US" b="1" dirty="0"/>
              <a:t>provide a change in energy suitable for the absorption or </a:t>
            </a:r>
            <a:r>
              <a:rPr lang="en-US" b="1" dirty="0" smtClean="0"/>
              <a:t>emission </a:t>
            </a:r>
            <a:r>
              <a:rPr lang="en-US" b="1" dirty="0"/>
              <a:t>of a photon</a:t>
            </a:r>
            <a:r>
              <a:rPr lang="en-US" b="1" dirty="0" smtClean="0"/>
              <a:t>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52116" y="2057400"/>
            <a:ext cx="374446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808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85800"/>
            <a:ext cx="507384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614" y="5715000"/>
            <a:ext cx="8117186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7809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 emission </a:t>
            </a:r>
            <a:r>
              <a:rPr lang="en-US" b="1" dirty="0"/>
              <a:t>process can occur in two ways:</a:t>
            </a:r>
          </a:p>
          <a:p>
            <a:pPr algn="just"/>
            <a:r>
              <a:rPr lang="en-US" b="1" dirty="0"/>
              <a:t>(a) by spontaneous emission in which the atom returns to the lower energy state in </a:t>
            </a:r>
            <a:r>
              <a:rPr lang="en-US" b="1" dirty="0" smtClean="0"/>
              <a:t>an entirely </a:t>
            </a:r>
            <a:r>
              <a:rPr lang="en-US" b="1" dirty="0"/>
              <a:t>random manner;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(</a:t>
            </a:r>
            <a:r>
              <a:rPr lang="en-US" b="1" dirty="0"/>
              <a:t>b) by stimulated emission when a photon having an energy equal to the energy </a:t>
            </a:r>
            <a:r>
              <a:rPr lang="en-US" b="1" dirty="0" smtClean="0"/>
              <a:t>difference between </a:t>
            </a:r>
            <a:r>
              <a:rPr lang="en-US" b="1" dirty="0"/>
              <a:t>the two states (</a:t>
            </a:r>
            <a:r>
              <a:rPr lang="en-US" b="1" i="1" dirty="0"/>
              <a:t>E</a:t>
            </a:r>
            <a:r>
              <a:rPr lang="en-US" b="1" baseline="-25000" dirty="0"/>
              <a:t>2</a:t>
            </a:r>
            <a:r>
              <a:rPr lang="en-US" b="1" dirty="0"/>
              <a:t> − </a:t>
            </a:r>
            <a:r>
              <a:rPr lang="en-US" b="1" i="1" dirty="0"/>
              <a:t>E</a:t>
            </a:r>
            <a:r>
              <a:rPr lang="en-US" b="1" baseline="-25000" dirty="0"/>
              <a:t>1</a:t>
            </a:r>
            <a:r>
              <a:rPr lang="en-US" b="1" dirty="0"/>
              <a:t>) interacts with the atom in the upper </a:t>
            </a:r>
            <a:r>
              <a:rPr lang="en-US" b="1" dirty="0" smtClean="0"/>
              <a:t>energy state </a:t>
            </a:r>
            <a:r>
              <a:rPr lang="en-US" b="1" dirty="0"/>
              <a:t>causing it to return to the lower state with the creation of a second photon.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905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762000"/>
          </a:xfrm>
        </p:spPr>
        <p:txBody>
          <a:bodyPr/>
          <a:lstStyle/>
          <a:p>
            <a:r>
              <a:rPr lang="en-US" dirty="0"/>
              <a:t>The Einstein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715000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Einstein </a:t>
            </a:r>
            <a:r>
              <a:rPr lang="en-US" b="1" dirty="0"/>
              <a:t>mathematically </a:t>
            </a:r>
            <a:r>
              <a:rPr lang="en-US" b="1" dirty="0" smtClean="0"/>
              <a:t>demonstrated </a:t>
            </a:r>
            <a:r>
              <a:rPr lang="en-US" b="1" dirty="0"/>
              <a:t>that the rates </a:t>
            </a:r>
            <a:r>
              <a:rPr lang="en-US" b="1" dirty="0" smtClean="0"/>
              <a:t>of </a:t>
            </a:r>
            <a:r>
              <a:rPr lang="en-US" b="1" dirty="0"/>
              <a:t>absorption, </a:t>
            </a:r>
            <a:r>
              <a:rPr lang="en-US" b="1" dirty="0" smtClean="0"/>
              <a:t>spontaneous emission </a:t>
            </a:r>
            <a:r>
              <a:rPr lang="en-US" b="1" dirty="0"/>
              <a:t>and stimulated emission were </a:t>
            </a:r>
            <a:r>
              <a:rPr lang="en-US" b="1" dirty="0" smtClean="0"/>
              <a:t>thermal equilibrium. </a:t>
            </a:r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rate of </a:t>
            </a:r>
            <a:r>
              <a:rPr lang="en-US" b="1" dirty="0" smtClean="0"/>
              <a:t>the upward </a:t>
            </a:r>
            <a:r>
              <a:rPr lang="en-US" b="1" dirty="0"/>
              <a:t>transitions must equal the rate of the downward transitions. </a:t>
            </a:r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population </a:t>
            </a:r>
            <a:r>
              <a:rPr lang="en-US" b="1" dirty="0" smtClean="0"/>
              <a:t>of the </a:t>
            </a:r>
            <a:r>
              <a:rPr lang="en-US" b="1" dirty="0"/>
              <a:t>two energy levels of such a system is </a:t>
            </a:r>
            <a:r>
              <a:rPr lang="en-US" b="1" dirty="0" smtClean="0"/>
              <a:t>described </a:t>
            </a:r>
            <a:r>
              <a:rPr lang="en-US" b="1" dirty="0"/>
              <a:t>by Boltzmann statistics which give</a:t>
            </a:r>
            <a:r>
              <a:rPr lang="en-US" b="1" dirty="0" smtClean="0"/>
              <a:t>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where </a:t>
            </a:r>
            <a:r>
              <a:rPr lang="en-US" b="1" i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 and </a:t>
            </a:r>
            <a:r>
              <a:rPr lang="en-US" b="1" i="1" dirty="0"/>
              <a:t>N</a:t>
            </a:r>
            <a:r>
              <a:rPr lang="en-US" b="1" baseline="-25000" dirty="0"/>
              <a:t>2</a:t>
            </a:r>
            <a:r>
              <a:rPr lang="en-US" b="1" dirty="0"/>
              <a:t> represent the density of atoms in energy levels </a:t>
            </a:r>
            <a:r>
              <a:rPr lang="en-US" b="1" i="1" dirty="0"/>
              <a:t>E</a:t>
            </a:r>
            <a:r>
              <a:rPr lang="en-US" b="1" baseline="-25000" dirty="0"/>
              <a:t>1</a:t>
            </a:r>
            <a:r>
              <a:rPr lang="en-US" b="1" dirty="0"/>
              <a:t> and </a:t>
            </a:r>
            <a:r>
              <a:rPr lang="en-US" b="1" i="1" dirty="0"/>
              <a:t>E</a:t>
            </a:r>
            <a:r>
              <a:rPr lang="en-US" b="1" baseline="-25000" dirty="0"/>
              <a:t>2</a:t>
            </a:r>
            <a:r>
              <a:rPr lang="en-US" b="1" dirty="0"/>
              <a:t>, </a:t>
            </a:r>
            <a:r>
              <a:rPr lang="en-US" b="1" dirty="0" smtClean="0"/>
              <a:t>respectively, with </a:t>
            </a:r>
            <a:r>
              <a:rPr lang="en-US" b="1" i="1" dirty="0"/>
              <a:t>g</a:t>
            </a:r>
            <a:r>
              <a:rPr lang="en-US" b="1" baseline="-25000" dirty="0"/>
              <a:t>1</a:t>
            </a:r>
            <a:r>
              <a:rPr lang="en-US" b="1" dirty="0"/>
              <a:t> and </a:t>
            </a:r>
            <a:r>
              <a:rPr lang="en-US" b="1" i="1" dirty="0"/>
              <a:t>g</a:t>
            </a:r>
            <a:r>
              <a:rPr lang="en-US" b="1" baseline="-25000" dirty="0"/>
              <a:t>2</a:t>
            </a:r>
            <a:r>
              <a:rPr lang="en-US" b="1" dirty="0"/>
              <a:t> being the corresponding </a:t>
            </a:r>
            <a:r>
              <a:rPr lang="en-US" b="1" dirty="0" smtClean="0"/>
              <a:t>degeneracies </a:t>
            </a:r>
            <a:r>
              <a:rPr lang="en-US" b="1" dirty="0"/>
              <a:t>of the levels, </a:t>
            </a:r>
            <a:r>
              <a:rPr lang="en-US" b="1" i="1" dirty="0"/>
              <a:t>K </a:t>
            </a:r>
            <a:r>
              <a:rPr lang="en-US" b="1" dirty="0"/>
              <a:t>is Boltzmann’s </a:t>
            </a:r>
            <a:r>
              <a:rPr lang="en-US" b="1" dirty="0" smtClean="0"/>
              <a:t>constant and </a:t>
            </a:r>
            <a:r>
              <a:rPr lang="en-US" b="1" i="1" dirty="0"/>
              <a:t>T </a:t>
            </a:r>
            <a:r>
              <a:rPr lang="en-US" b="1" dirty="0"/>
              <a:t>is the absolute temperature.</a:t>
            </a:r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425" y="3657600"/>
            <a:ext cx="4952999" cy="163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29400" y="4419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(6.2)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43206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u="sng" dirty="0" smtClean="0">
                <a:solidFill>
                  <a:srgbClr val="391FFB"/>
                </a:solidFill>
              </a:rPr>
              <a:t>Absorption rate:  </a:t>
            </a:r>
          </a:p>
          <a:p>
            <a:pPr algn="just"/>
            <a:r>
              <a:rPr lang="en-US" b="1" dirty="0" smtClean="0"/>
              <a:t>Density </a:t>
            </a:r>
            <a:r>
              <a:rPr lang="en-US" b="1" dirty="0"/>
              <a:t>of atoms in the lower </a:t>
            </a:r>
            <a:r>
              <a:rPr lang="en-US" b="1" dirty="0" smtClean="0"/>
              <a:t>energy state is </a:t>
            </a:r>
            <a:r>
              <a:rPr lang="en-US" b="1" i="1" dirty="0"/>
              <a:t>N</a:t>
            </a:r>
            <a:r>
              <a:rPr lang="en-US" b="1" baseline="-25000" dirty="0"/>
              <a:t>1</a:t>
            </a:r>
            <a:r>
              <a:rPr lang="en-US" b="1" dirty="0"/>
              <a:t>, </a:t>
            </a:r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spectral density </a:t>
            </a:r>
            <a:r>
              <a:rPr lang="en-US" b="1" dirty="0" err="1" smtClean="0"/>
              <a:t>ρ</a:t>
            </a:r>
            <a:r>
              <a:rPr lang="en-US" b="1" i="1" baseline="-25000" dirty="0" err="1" smtClean="0"/>
              <a:t>f</a:t>
            </a:r>
            <a:r>
              <a:rPr lang="en-US" b="1" i="1" dirty="0" smtClean="0"/>
              <a:t> </a:t>
            </a:r>
            <a:r>
              <a:rPr lang="en-US" b="1" dirty="0"/>
              <a:t>of the </a:t>
            </a:r>
            <a:r>
              <a:rPr lang="en-US" b="1" dirty="0" smtClean="0"/>
              <a:t>radiation energy </a:t>
            </a:r>
            <a:r>
              <a:rPr lang="en-US" b="1" dirty="0"/>
              <a:t>at the transition frequency </a:t>
            </a:r>
            <a:r>
              <a:rPr lang="en-US" b="1" i="1" dirty="0"/>
              <a:t>f</a:t>
            </a:r>
            <a:r>
              <a:rPr lang="en-US" b="1" dirty="0"/>
              <a:t>. </a:t>
            </a:r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upward transition or absorption </a:t>
            </a:r>
            <a:r>
              <a:rPr lang="en-US" b="1" dirty="0" smtClean="0"/>
              <a:t>rate </a:t>
            </a:r>
            <a:r>
              <a:rPr lang="en-US" b="1" i="1" dirty="0"/>
              <a:t>R</a:t>
            </a:r>
            <a:r>
              <a:rPr lang="en-US" b="1" baseline="-25000" dirty="0"/>
              <a:t>12</a:t>
            </a:r>
            <a:r>
              <a:rPr lang="en-US" b="1" dirty="0"/>
              <a:t> (</a:t>
            </a:r>
            <a:r>
              <a:rPr lang="en-US" b="1" dirty="0" smtClean="0"/>
              <a:t>indicating an </a:t>
            </a:r>
            <a:r>
              <a:rPr lang="en-US" b="1" dirty="0"/>
              <a:t>electron transition from level 1 to level 2) may be written as</a:t>
            </a:r>
            <a:r>
              <a:rPr lang="en-US" b="1" dirty="0" smtClean="0"/>
              <a:t>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where the constant of proportionality </a:t>
            </a:r>
            <a:r>
              <a:rPr lang="en-US" b="1" i="1" dirty="0"/>
              <a:t>B</a:t>
            </a:r>
            <a:r>
              <a:rPr lang="en-US" b="1" baseline="-25000" dirty="0"/>
              <a:t>12</a:t>
            </a:r>
            <a:r>
              <a:rPr lang="en-US" b="1" dirty="0"/>
              <a:t> is known as the Einstein coefficient of absorption.</a:t>
            </a:r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8739" y="3944609"/>
            <a:ext cx="2024062" cy="85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576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391FFB"/>
                </a:solidFill>
              </a:rPr>
              <a:t>The rate of stimulated downward </a:t>
            </a:r>
            <a:r>
              <a:rPr lang="en-US" b="1" dirty="0" smtClean="0">
                <a:solidFill>
                  <a:srgbClr val="391FFB"/>
                </a:solidFill>
              </a:rPr>
              <a:t>transition: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the rate of </a:t>
            </a:r>
            <a:r>
              <a:rPr lang="en-US" dirty="0"/>
              <a:t>stimulated emission is given by </a:t>
            </a:r>
            <a:r>
              <a:rPr lang="en-US" i="1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ρ</a:t>
            </a:r>
            <a:r>
              <a:rPr lang="en-US" i="1" baseline="-25000" dirty="0" smtClean="0"/>
              <a:t>f</a:t>
            </a:r>
            <a:r>
              <a:rPr lang="en-US" i="1" dirty="0" smtClean="0"/>
              <a:t> </a:t>
            </a:r>
            <a:r>
              <a:rPr lang="en-US" i="1" dirty="0"/>
              <a:t>B</a:t>
            </a:r>
            <a:r>
              <a:rPr lang="en-US" baseline="-25000" dirty="0"/>
              <a:t>21</a:t>
            </a:r>
            <a:r>
              <a:rPr lang="en-US" dirty="0"/>
              <a:t>, where </a:t>
            </a:r>
            <a:r>
              <a:rPr lang="en-US" i="1" dirty="0"/>
              <a:t>B</a:t>
            </a:r>
            <a:r>
              <a:rPr lang="en-US" baseline="-25000" dirty="0"/>
              <a:t>21</a:t>
            </a:r>
            <a:r>
              <a:rPr lang="en-US" dirty="0"/>
              <a:t> is the Einstein coefficient of </a:t>
            </a:r>
            <a:r>
              <a:rPr lang="en-US" dirty="0" smtClean="0"/>
              <a:t>stimulated emission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total transition rate from level 2 to level 1, </a:t>
            </a:r>
            <a:r>
              <a:rPr lang="en-US" i="1" dirty="0"/>
              <a:t>R</a:t>
            </a:r>
            <a:r>
              <a:rPr lang="en-US" baseline="-25000" dirty="0"/>
              <a:t>21</a:t>
            </a:r>
            <a:r>
              <a:rPr lang="en-US" dirty="0"/>
              <a:t>, is the sum of the </a:t>
            </a:r>
            <a:r>
              <a:rPr lang="en-US" dirty="0" smtClean="0"/>
              <a:t>spontaneous and </a:t>
            </a:r>
            <a:r>
              <a:rPr lang="en-US" dirty="0"/>
              <a:t>stimulated contributions. Hence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r>
              <a:rPr lang="en-US" i="1" dirty="0" smtClean="0"/>
              <a:t>Where A</a:t>
            </a:r>
            <a:r>
              <a:rPr lang="en-US" baseline="-25000" dirty="0" smtClean="0"/>
              <a:t>21</a:t>
            </a:r>
            <a:r>
              <a:rPr lang="en-US" dirty="0"/>
              <a:t>, the Einstein coefficient </a:t>
            </a:r>
            <a:r>
              <a:rPr lang="en-US" dirty="0" smtClean="0"/>
              <a:t>of spontaneous </a:t>
            </a:r>
            <a:r>
              <a:rPr lang="en-US" dirty="0"/>
              <a:t>emission, is equal to the reciprocal of the spontaneous lifetime.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/>
              <a:t>A</a:t>
            </a:r>
            <a:r>
              <a:rPr lang="en-US" b="1" baseline="-25000" dirty="0" smtClean="0"/>
              <a:t>21</a:t>
            </a:r>
            <a:r>
              <a:rPr lang="en-US" b="1" dirty="0" smtClean="0"/>
              <a:t> = </a:t>
            </a:r>
            <a:r>
              <a:rPr lang="el-GR" b="1" dirty="0" smtClean="0"/>
              <a:t>1/τ</a:t>
            </a:r>
            <a:r>
              <a:rPr lang="el-GR" b="1" baseline="-25000" dirty="0" smtClean="0"/>
              <a:t>2</a:t>
            </a:r>
            <a:endParaRPr lang="en-US" b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8000"/>
            <a:ext cx="3343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6084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 system in thermal equilibrium, the upward and downward transition rates must be equal and </a:t>
            </a:r>
            <a:r>
              <a:rPr lang="en-US" i="1" dirty="0"/>
              <a:t>R</a:t>
            </a:r>
            <a:r>
              <a:rPr lang="en-US" baseline="-25000" dirty="0"/>
              <a:t>12</a:t>
            </a:r>
            <a:r>
              <a:rPr lang="en-US" dirty="0"/>
              <a:t> = R</a:t>
            </a:r>
            <a:r>
              <a:rPr lang="en-US" baseline="-25000" dirty="0"/>
              <a:t>21</a:t>
            </a:r>
            <a:r>
              <a:rPr lang="en-US" dirty="0"/>
              <a:t>,: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Substituting Eq. (6.2) into Eq. (6.6) gives: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39814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30698"/>
            <a:ext cx="30861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352800"/>
            <a:ext cx="35242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2962" y="4953000"/>
            <a:ext cx="54959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(6.6)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3657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10400" y="5334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(6.7)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969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11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620000" cy="548640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9872" y="1524000"/>
            <a:ext cx="4429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7224" y="3657600"/>
            <a:ext cx="21145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0491" y="3819525"/>
            <a:ext cx="19240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7" y="5486400"/>
            <a:ext cx="7072313" cy="101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3962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877" y="9144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According to Planck spectral </a:t>
            </a:r>
            <a:r>
              <a:rPr lang="en-US" dirty="0"/>
              <a:t>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9867" y="28194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Eq. (6.8) with Eq. (6.7) we obtain the Einstein relations: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5567" y="5052536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ratio of the stimulated emission rate </a:t>
            </a:r>
            <a:r>
              <a:rPr lang="en-US" dirty="0" smtClean="0"/>
              <a:t>is </a:t>
            </a:r>
            <a:r>
              <a:rPr lang="en-US" dirty="0"/>
              <a:t>given by: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6345677" y="4133850"/>
            <a:ext cx="2725659" cy="154305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Example 6.1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6600" y="1752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(6.8)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4317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153400" cy="563562"/>
          </a:xfrm>
        </p:spPr>
        <p:txBody>
          <a:bodyPr/>
          <a:lstStyle/>
          <a:p>
            <a:r>
              <a:rPr lang="en-US" sz="3600" b="1" dirty="0"/>
              <a:t>Threshold condition for laser oscillation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/>
          <a:lstStyle/>
          <a:p>
            <a:pPr algn="just"/>
            <a:r>
              <a:rPr lang="en-US" sz="2400" b="1" dirty="0" smtClean="0"/>
              <a:t>Threshold </a:t>
            </a:r>
            <a:r>
              <a:rPr lang="en-US" sz="2400" b="1" dirty="0"/>
              <a:t>gain within the amplifying medium must be attained such that </a:t>
            </a:r>
            <a:r>
              <a:rPr lang="en-US" sz="2400" b="1" dirty="0" smtClean="0"/>
              <a:t>laser oscillations </a:t>
            </a:r>
            <a:r>
              <a:rPr lang="en-US" sz="2400" b="1" dirty="0"/>
              <a:t>are initiated and sustained. </a:t>
            </a:r>
            <a:endParaRPr lang="en-US" sz="2400" b="1" dirty="0" smtClean="0"/>
          </a:p>
          <a:p>
            <a:pPr algn="just"/>
            <a:r>
              <a:rPr lang="en-US" sz="2400" b="1" dirty="0" smtClean="0"/>
              <a:t>This </a:t>
            </a:r>
            <a:r>
              <a:rPr lang="en-US" sz="2400" b="1" dirty="0"/>
              <a:t>threshold gain may be determined by </a:t>
            </a:r>
            <a:r>
              <a:rPr lang="en-US" sz="2400" b="1" dirty="0" smtClean="0"/>
              <a:t>considering the </a:t>
            </a:r>
            <a:r>
              <a:rPr lang="en-US" sz="2400" b="1" dirty="0"/>
              <a:t>change in energy of a light beam as it passes through the amplifying medium</a:t>
            </a:r>
            <a:r>
              <a:rPr lang="en-US" sz="2400" b="1" dirty="0" smtClean="0"/>
              <a:t>.</a:t>
            </a:r>
          </a:p>
          <a:p>
            <a:pPr algn="just"/>
            <a:r>
              <a:rPr lang="en-US" sz="2400" b="1" dirty="0"/>
              <a:t>Hence the fractional loss incurred by the light beam is</a:t>
            </a:r>
            <a:r>
              <a:rPr lang="en-US" sz="2400" b="1" dirty="0" smtClean="0"/>
              <a:t>: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0450" y="4114800"/>
            <a:ext cx="3996350" cy="5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5257800"/>
            <a:ext cx="6324600" cy="1200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single loss coefficient per unit length, </a:t>
            </a:r>
            <a:r>
              <a:rPr lang="el-GR" b="1" dirty="0" smtClean="0">
                <a:latin typeface="Cambria"/>
              </a:rPr>
              <a:t>α</a:t>
            </a:r>
            <a:r>
              <a:rPr lang="en-US" b="1" dirty="0" smtClean="0"/>
              <a:t> </a:t>
            </a:r>
            <a:r>
              <a:rPr lang="en-US" b="1" dirty="0"/>
              <a:t>cm−1. 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medium length </a:t>
            </a:r>
            <a:r>
              <a:rPr lang="en-US" b="1" i="1" dirty="0"/>
              <a:t>L </a:t>
            </a:r>
            <a:endParaRPr lang="en-US" b="1" i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the </a:t>
            </a:r>
            <a:r>
              <a:rPr lang="en-US" b="1" dirty="0"/>
              <a:t>two </a:t>
            </a:r>
            <a:r>
              <a:rPr lang="en-US" b="1" dirty="0" smtClean="0"/>
              <a:t>mirrors which </a:t>
            </a:r>
            <a:r>
              <a:rPr lang="en-US" b="1" dirty="0"/>
              <a:t>have </a:t>
            </a:r>
            <a:r>
              <a:rPr lang="en-US" b="1" dirty="0" err="1"/>
              <a:t>reflectivities</a:t>
            </a:r>
            <a:r>
              <a:rPr lang="en-US" b="1" dirty="0"/>
              <a:t> </a:t>
            </a:r>
            <a:r>
              <a:rPr lang="en-US" b="1" i="1" dirty="0"/>
              <a:t>r</a:t>
            </a:r>
            <a:r>
              <a:rPr lang="en-US" b="1" baseline="-25000" dirty="0"/>
              <a:t>1</a:t>
            </a:r>
            <a:r>
              <a:rPr lang="en-US" b="1" dirty="0"/>
              <a:t> and </a:t>
            </a:r>
            <a:r>
              <a:rPr lang="en-US" b="1" i="1" dirty="0"/>
              <a:t>r</a:t>
            </a:r>
            <a:r>
              <a:rPr lang="en-US" b="1" baseline="-25000" dirty="0"/>
              <a:t>2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875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63562"/>
          </a:xfrm>
        </p:spPr>
        <p:txBody>
          <a:bodyPr/>
          <a:lstStyle/>
          <a:p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Therefore if the gain coefficient per unit length produced</a:t>
            </a:r>
          </a:p>
          <a:p>
            <a:r>
              <a:rPr lang="en-US" b="1" dirty="0"/>
              <a:t>by stimulated emission is </a:t>
            </a:r>
            <a:r>
              <a:rPr lang="en-US" b="1" dirty="0" smtClean="0"/>
              <a:t>           ,  the </a:t>
            </a:r>
            <a:r>
              <a:rPr lang="en-US" b="1" dirty="0"/>
              <a:t>fractional round trip gain is given by: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Hence:</a:t>
            </a:r>
          </a:p>
          <a:p>
            <a:endParaRPr lang="en-US" b="1" dirty="0"/>
          </a:p>
          <a:p>
            <a:r>
              <a:rPr lang="en-US" b="1" dirty="0"/>
              <a:t>and: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After rearranging </a:t>
            </a:r>
            <a:r>
              <a:rPr lang="en-US" b="1" dirty="0"/>
              <a:t>the above expression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second term on the right hand side of Eq. (6.20) represents the transmission </a:t>
            </a:r>
            <a:r>
              <a:rPr lang="en-US" b="1" dirty="0" smtClean="0"/>
              <a:t>loss through </a:t>
            </a:r>
            <a:r>
              <a:rPr lang="en-US" b="1" dirty="0"/>
              <a:t>the mirrors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b="1" smtClean="0"/>
              <a:pPr>
                <a:defRPr/>
              </a:pPr>
              <a:t>69</a:t>
            </a:fld>
            <a:endParaRPr lang="en-US" altLang="en-US" b="1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6718" y="1981200"/>
            <a:ext cx="3524250" cy="61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4983" y="2969441"/>
            <a:ext cx="4724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090" y="3760017"/>
            <a:ext cx="35337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090" y="4800600"/>
            <a:ext cx="2286000" cy="78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371600"/>
            <a:ext cx="850617" cy="37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xplosion 1 5"/>
          <p:cNvSpPr/>
          <p:nvPr/>
        </p:nvSpPr>
        <p:spPr>
          <a:xfrm>
            <a:off x="5715000" y="3886200"/>
            <a:ext cx="2667000" cy="17526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Example 6.3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5029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(6.20)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7246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914400"/>
          </a:xfrm>
        </p:spPr>
        <p:txBody>
          <a:bodyPr/>
          <a:lstStyle/>
          <a:p>
            <a:pPr algn="ctr"/>
            <a:r>
              <a:rPr lang="en-US" sz="4000" b="1" dirty="0"/>
              <a:t>The general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620000" cy="5486400"/>
          </a:xfrm>
        </p:spPr>
        <p:txBody>
          <a:bodyPr/>
          <a:lstStyle/>
          <a:p>
            <a:r>
              <a:rPr lang="en-US" dirty="0"/>
              <a:t>An optical fiber communication system is similar in basic concept to any type of </a:t>
            </a:r>
            <a:r>
              <a:rPr lang="en-US" dirty="0" smtClean="0"/>
              <a:t>communication system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block schematic of a general communication system is shown in </a:t>
            </a:r>
            <a:r>
              <a:rPr lang="en-US" dirty="0" smtClean="0"/>
              <a:t>Figure 1.2(a</a:t>
            </a:r>
            <a:r>
              <a:rPr lang="en-US" dirty="0"/>
              <a:t>),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2" t="21122" r="14084" b="7459"/>
          <a:stretch/>
        </p:blipFill>
        <p:spPr bwMode="auto">
          <a:xfrm>
            <a:off x="457200" y="2492721"/>
            <a:ext cx="7445667" cy="398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463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The semiconductor materials used for optical sources must broadly fulfill several criteria.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These are as follows:</a:t>
            </a:r>
          </a:p>
          <a:p>
            <a:pPr algn="just"/>
            <a:r>
              <a:rPr lang="en-US" b="1" dirty="0"/>
              <a:t>1. </a:t>
            </a:r>
            <a:r>
              <a:rPr lang="en-US" b="1" i="1" dirty="0"/>
              <a:t>p</a:t>
            </a:r>
            <a:r>
              <a:rPr lang="en-US" b="1" dirty="0"/>
              <a:t>–</a:t>
            </a:r>
            <a:r>
              <a:rPr lang="en-US" b="1" i="1" dirty="0"/>
              <a:t>n </a:t>
            </a:r>
            <a:r>
              <a:rPr lang="en-US" b="1" dirty="0"/>
              <a:t>junction formation. The materials must lend themselves to the formation </a:t>
            </a:r>
            <a:r>
              <a:rPr lang="en-US" b="1" dirty="0" smtClean="0"/>
              <a:t>of </a:t>
            </a:r>
            <a:r>
              <a:rPr lang="en-US" b="1" i="1" dirty="0" smtClean="0"/>
              <a:t>p</a:t>
            </a:r>
            <a:r>
              <a:rPr lang="en-US" b="1" dirty="0" smtClean="0"/>
              <a:t>–</a:t>
            </a:r>
            <a:r>
              <a:rPr lang="en-US" b="1" i="1" dirty="0" smtClean="0"/>
              <a:t>n </a:t>
            </a:r>
            <a:r>
              <a:rPr lang="en-US" b="1" dirty="0"/>
              <a:t>junctions with suitable characteristics for carrier injection.</a:t>
            </a:r>
          </a:p>
          <a:p>
            <a:pPr algn="just"/>
            <a:r>
              <a:rPr lang="en-US" b="1" dirty="0"/>
              <a:t>2. Efficient electroluminescence. The devices fabricated must have a high </a:t>
            </a:r>
            <a:r>
              <a:rPr lang="en-US" b="1" dirty="0" smtClean="0"/>
              <a:t>probability of </a:t>
            </a:r>
            <a:r>
              <a:rPr lang="en-US" b="1" dirty="0"/>
              <a:t>radiative </a:t>
            </a:r>
            <a:r>
              <a:rPr lang="en-US" b="1" dirty="0" smtClean="0"/>
              <a:t>transitions.</a:t>
            </a:r>
            <a:endParaRPr lang="en-US" b="1" dirty="0"/>
          </a:p>
          <a:p>
            <a:pPr algn="just"/>
            <a:r>
              <a:rPr lang="en-US" b="1" dirty="0"/>
              <a:t>3. Useful emission wavelength. The materials must emit light at a suitable </a:t>
            </a:r>
            <a:r>
              <a:rPr lang="en-US" b="1" dirty="0" smtClean="0"/>
              <a:t>wavelength to </a:t>
            </a:r>
            <a:r>
              <a:rPr lang="en-US" b="1" dirty="0"/>
              <a:t>be utilized with current optical fibers and detectors (0.8 to 1.7 </a:t>
            </a:r>
            <a:r>
              <a:rPr lang="en-US" b="1" dirty="0" err="1"/>
              <a:t>μm</a:t>
            </a:r>
            <a:r>
              <a:rPr lang="en-US" b="1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9558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639762"/>
          </a:xfrm>
        </p:spPr>
        <p:txBody>
          <a:bodyPr/>
          <a:lstStyle/>
          <a:p>
            <a:r>
              <a:rPr lang="en-US" sz="4000" b="1" dirty="0"/>
              <a:t>The semiconductor injection laser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Major </a:t>
            </a:r>
            <a:r>
              <a:rPr lang="en-US" dirty="0"/>
              <a:t>advantages over other semiconductor sources (e.g. LEDs) that may </a:t>
            </a:r>
            <a:r>
              <a:rPr lang="en-US" dirty="0" smtClean="0"/>
              <a:t>be used </a:t>
            </a:r>
            <a:r>
              <a:rPr lang="en-US" dirty="0"/>
              <a:t>for optical communications. These are as follows</a:t>
            </a:r>
            <a:r>
              <a:rPr lang="en-US" dirty="0" smtClean="0"/>
              <a:t>: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dirty="0"/>
              <a:t> High radiance due to the amplifying effect of stimulated emission. </a:t>
            </a:r>
            <a:endParaRPr lang="en-US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dirty="0"/>
              <a:t> Narrow linewidth on the order of 1 nm (10 Å) or less which is useful in </a:t>
            </a:r>
            <a:r>
              <a:rPr lang="en-US" dirty="0" smtClean="0"/>
              <a:t>minimizing the </a:t>
            </a:r>
            <a:r>
              <a:rPr lang="en-US" dirty="0"/>
              <a:t>effects of material dispersion.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3.</a:t>
            </a:r>
            <a:r>
              <a:rPr lang="en-US" dirty="0"/>
              <a:t> Modulation capabilities which at present extend up into the gigahertz range </a:t>
            </a:r>
            <a:r>
              <a:rPr lang="en-US" dirty="0" smtClean="0"/>
              <a:t>and will </a:t>
            </a:r>
            <a:r>
              <a:rPr lang="en-US" dirty="0"/>
              <a:t>undoubtedly be </a:t>
            </a:r>
            <a:r>
              <a:rPr lang="en-US" dirty="0" smtClean="0"/>
              <a:t>improved.</a:t>
            </a:r>
            <a:endParaRPr lang="en-US" dirty="0"/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4.</a:t>
            </a:r>
            <a:r>
              <a:rPr lang="en-US" dirty="0"/>
              <a:t> Relative temporal coherence which is considered essential to allow </a:t>
            </a:r>
            <a:r>
              <a:rPr lang="en-US" dirty="0" smtClean="0"/>
              <a:t>heterodyne (coherent</a:t>
            </a:r>
            <a:r>
              <a:rPr lang="en-US" dirty="0"/>
              <a:t>) detection in high-capacity </a:t>
            </a:r>
            <a:r>
              <a:rPr lang="en-US" dirty="0" smtClean="0"/>
              <a:t>systems.</a:t>
            </a:r>
          </a:p>
          <a:p>
            <a:pPr algn="just"/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dirty="0"/>
              <a:t> Good spatial coherence which allows the output to be focused by a lens into a </a:t>
            </a:r>
            <a:r>
              <a:rPr lang="en-US" dirty="0" smtClean="0"/>
              <a:t>spot.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825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5962"/>
          </a:xfrm>
        </p:spPr>
        <p:txBody>
          <a:bodyPr/>
          <a:lstStyle/>
          <a:p>
            <a:r>
              <a:rPr lang="en-US" b="1" dirty="0"/>
              <a:t>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5257800"/>
          </a:xfrm>
        </p:spPr>
        <p:txBody>
          <a:bodyPr/>
          <a:lstStyle/>
          <a:p>
            <a:r>
              <a:rPr lang="en-US" b="1" dirty="0"/>
              <a:t>the total efficiency (external quantum efficiency) </a:t>
            </a:r>
            <a:r>
              <a:rPr lang="en-US" b="1" dirty="0" err="1"/>
              <a:t>η</a:t>
            </a:r>
            <a:r>
              <a:rPr lang="en-US" b="1" baseline="-25000" dirty="0" err="1"/>
              <a:t>T</a:t>
            </a:r>
            <a:r>
              <a:rPr lang="en-US" b="1" dirty="0"/>
              <a:t> which is</a:t>
            </a:r>
          </a:p>
          <a:p>
            <a:r>
              <a:rPr lang="en-US" b="1" dirty="0"/>
              <a:t>efficiency defined as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/>
              <a:t>The external power efficiency of the device (or device efficiency) </a:t>
            </a:r>
            <a:r>
              <a:rPr lang="en-US" b="1" dirty="0" err="1"/>
              <a:t>η</a:t>
            </a:r>
            <a:r>
              <a:rPr lang="en-US" b="1" baseline="-25000" dirty="0" err="1"/>
              <a:t>ep</a:t>
            </a:r>
            <a:r>
              <a:rPr lang="en-US" b="1" dirty="0"/>
              <a:t> in </a:t>
            </a:r>
            <a:r>
              <a:rPr lang="en-US" b="1" dirty="0" smtClean="0"/>
              <a:t>converting electrical </a:t>
            </a:r>
            <a:r>
              <a:rPr lang="en-US" b="1" dirty="0"/>
              <a:t>input to optical output is given by: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where </a:t>
            </a:r>
            <a:r>
              <a:rPr lang="en-US" b="1" i="1" dirty="0"/>
              <a:t>P </a:t>
            </a:r>
            <a:r>
              <a:rPr lang="en-US" b="1" dirty="0"/>
              <a:t>= </a:t>
            </a:r>
            <a:r>
              <a:rPr lang="en-US" b="1" i="1" dirty="0"/>
              <a:t>IV </a:t>
            </a:r>
            <a:r>
              <a:rPr lang="en-US" b="1" dirty="0"/>
              <a:t>is the </a:t>
            </a:r>
            <a:r>
              <a:rPr lang="en-US" b="1" dirty="0" err="1"/>
              <a:t>d.c.</a:t>
            </a:r>
            <a:r>
              <a:rPr lang="en-US" b="1" dirty="0"/>
              <a:t> electrical input power</a:t>
            </a:r>
            <a:r>
              <a:rPr lang="en-US" b="1" dirty="0" smtClean="0"/>
              <a:t>.</a:t>
            </a:r>
          </a:p>
          <a:p>
            <a:r>
              <a:rPr lang="en-US" b="1" dirty="0"/>
              <a:t>Using Eq. (6.39) for the total efficiency we find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7802" y="1981200"/>
            <a:ext cx="5105400" cy="82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1752600" cy="81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3733800" cy="87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3069" y="5867400"/>
            <a:ext cx="2800350" cy="853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6096000" y="4191000"/>
            <a:ext cx="2590800" cy="17985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Example </a:t>
            </a:r>
            <a:r>
              <a:rPr lang="en-US" sz="2800" b="1" dirty="0" smtClean="0"/>
              <a:t>6.5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1791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5962"/>
          </a:xfrm>
        </p:spPr>
        <p:txBody>
          <a:bodyPr/>
          <a:lstStyle/>
          <a:p>
            <a:pPr algn="ctr"/>
            <a:r>
              <a:rPr lang="en-US" b="1" dirty="0" smtClean="0"/>
              <a:t>LED Laser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When conduction band electrons </a:t>
            </a:r>
            <a:r>
              <a:rPr lang="en-US" sz="2400" dirty="0"/>
              <a:t>recombine </a:t>
            </a:r>
            <a:r>
              <a:rPr lang="en-US" sz="2400" dirty="0" smtClean="0"/>
              <a:t>with holes </a:t>
            </a:r>
            <a:r>
              <a:rPr lang="en-US" sz="2400" dirty="0"/>
              <a:t>in the valence </a:t>
            </a:r>
            <a:r>
              <a:rPr lang="en-US" sz="2400" dirty="0" smtClean="0"/>
              <a:t>band, photons are emitted. 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This </a:t>
            </a:r>
            <a:r>
              <a:rPr lang="en-US" sz="2400" dirty="0"/>
              <a:t>is the mechanism by which light is </a:t>
            </a:r>
            <a:r>
              <a:rPr lang="en-US" sz="2400" dirty="0" smtClean="0"/>
              <a:t>emitted from </a:t>
            </a:r>
            <a:r>
              <a:rPr lang="en-US" sz="2400" dirty="0"/>
              <a:t>an </a:t>
            </a:r>
            <a:r>
              <a:rPr lang="en-US" sz="2400" dirty="0" smtClean="0"/>
              <a:t>LED.</a:t>
            </a:r>
          </a:p>
          <a:p>
            <a:pPr algn="just"/>
            <a:r>
              <a:rPr lang="en-US" sz="2400" dirty="0"/>
              <a:t>The LED can therefore operate at lower current densities than the injection </a:t>
            </a:r>
            <a:r>
              <a:rPr lang="en-US" sz="2400" dirty="0" smtClean="0"/>
              <a:t>laser.</a:t>
            </a:r>
          </a:p>
          <a:p>
            <a:pPr algn="just"/>
            <a:r>
              <a:rPr lang="en-US" sz="2400" dirty="0" smtClean="0"/>
              <a:t>But the </a:t>
            </a:r>
            <a:r>
              <a:rPr lang="en-US" sz="2400" dirty="0"/>
              <a:t>emitted photons have random phases and the device is an incoherent optical source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/>
              <a:t>the energy of the emitted photons is only roughly equal to the bandgap energy </a:t>
            </a:r>
            <a:r>
              <a:rPr lang="en-US" sz="2400" dirty="0" smtClean="0"/>
              <a:t>of the </a:t>
            </a:r>
            <a:r>
              <a:rPr lang="en-US" sz="2400" dirty="0"/>
              <a:t>semiconductor material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849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LEDs have several </a:t>
            </a:r>
            <a:r>
              <a:rPr lang="en-US" b="1" dirty="0" smtClean="0">
                <a:solidFill>
                  <a:srgbClr val="FF0000"/>
                </a:solidFill>
              </a:rPr>
              <a:t>drawbacks</a:t>
            </a:r>
            <a:r>
              <a:rPr lang="en-US" dirty="0" smtClean="0"/>
              <a:t> </a:t>
            </a:r>
            <a:r>
              <a:rPr lang="en-US" dirty="0"/>
              <a:t>in comparison </a:t>
            </a:r>
            <a:r>
              <a:rPr lang="en-US" dirty="0" smtClean="0"/>
              <a:t>with injection </a:t>
            </a:r>
            <a:r>
              <a:rPr lang="en-US" dirty="0"/>
              <a:t>lasers. These include:</a:t>
            </a:r>
          </a:p>
          <a:p>
            <a:pPr algn="just"/>
            <a:r>
              <a:rPr lang="en-US" dirty="0"/>
              <a:t>(a) generally lower optical power coupled into a fiber (microwatts);</a:t>
            </a:r>
          </a:p>
          <a:p>
            <a:pPr algn="just"/>
            <a:r>
              <a:rPr lang="en-US" dirty="0"/>
              <a:t>(b) usually lower modulation bandwidth;</a:t>
            </a:r>
          </a:p>
          <a:p>
            <a:pPr algn="just"/>
            <a:r>
              <a:rPr lang="en-US" dirty="0"/>
              <a:t>(c) harmonic distortion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5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3349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 smtClean="0">
                <a:solidFill>
                  <a:srgbClr val="391FFB"/>
                </a:solidFill>
              </a:rPr>
              <a:t>Advantages of LED:</a:t>
            </a:r>
            <a:endParaRPr lang="en-US" sz="2800" b="1" u="sng" dirty="0">
              <a:solidFill>
                <a:srgbClr val="391FFB"/>
              </a:solidFill>
            </a:endParaRPr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dirty="0"/>
              <a:t> </a:t>
            </a:r>
            <a:r>
              <a:rPr lang="en-US" b="1" i="1" dirty="0"/>
              <a:t>Simpler fabrication</a:t>
            </a:r>
            <a:r>
              <a:rPr lang="en-US" dirty="0"/>
              <a:t>. There are no mirror facets and in some structures no striped</a:t>
            </a:r>
          </a:p>
          <a:p>
            <a:pPr algn="just"/>
            <a:r>
              <a:rPr lang="en-US" dirty="0"/>
              <a:t>geometry.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2.</a:t>
            </a:r>
            <a:r>
              <a:rPr lang="en-US" dirty="0"/>
              <a:t> </a:t>
            </a:r>
            <a:r>
              <a:rPr lang="en-US" b="1" i="1" dirty="0"/>
              <a:t>Cost</a:t>
            </a:r>
            <a:r>
              <a:rPr lang="en-US" dirty="0"/>
              <a:t>. The simpler construction of the LED leads to much reduced </a:t>
            </a:r>
            <a:r>
              <a:rPr lang="en-US" dirty="0" smtClean="0"/>
              <a:t>cost.</a:t>
            </a:r>
            <a:endParaRPr lang="en-US" dirty="0"/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3.</a:t>
            </a:r>
            <a:r>
              <a:rPr lang="en-US" dirty="0"/>
              <a:t> </a:t>
            </a:r>
            <a:r>
              <a:rPr lang="en-US" b="1" i="1" dirty="0"/>
              <a:t>Reliability</a:t>
            </a:r>
            <a:r>
              <a:rPr lang="en-US" dirty="0"/>
              <a:t>. The LED does not exhibit catastrophic degradation and has proved </a:t>
            </a:r>
            <a:r>
              <a:rPr lang="en-US" dirty="0" smtClean="0"/>
              <a:t>far less </a:t>
            </a:r>
            <a:r>
              <a:rPr lang="en-US" dirty="0"/>
              <a:t>sensitive to gradual degradation than the injection laser. </a:t>
            </a:r>
            <a:endParaRPr lang="en-US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4.</a:t>
            </a:r>
            <a:r>
              <a:rPr lang="en-US" dirty="0" smtClean="0"/>
              <a:t> </a:t>
            </a:r>
            <a:r>
              <a:rPr lang="en-US" b="1" i="1" dirty="0" smtClean="0"/>
              <a:t>Generally less temperature dependence</a:t>
            </a:r>
            <a:r>
              <a:rPr lang="en-US" dirty="0" smtClean="0"/>
              <a:t>. The light output against current characteristic </a:t>
            </a:r>
            <a:r>
              <a:rPr lang="en-US" dirty="0"/>
              <a:t>is less affected by </a:t>
            </a:r>
            <a:r>
              <a:rPr lang="en-US" dirty="0" smtClean="0"/>
              <a:t>temperature. The </a:t>
            </a:r>
            <a:r>
              <a:rPr lang="en-US" dirty="0"/>
              <a:t>LED is not a threshold device and </a:t>
            </a:r>
            <a:r>
              <a:rPr lang="en-US" dirty="0" smtClean="0"/>
              <a:t>therefore raising </a:t>
            </a:r>
            <a:r>
              <a:rPr lang="en-US" dirty="0"/>
              <a:t>the temperature does not increase the threshold current above </a:t>
            </a:r>
            <a:r>
              <a:rPr lang="en-US" dirty="0" smtClean="0"/>
              <a:t>the operating </a:t>
            </a:r>
            <a:r>
              <a:rPr lang="en-US" dirty="0"/>
              <a:t>point and hence halt operation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9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5.</a:t>
            </a:r>
            <a:r>
              <a:rPr lang="en-US" dirty="0"/>
              <a:t> </a:t>
            </a:r>
            <a:r>
              <a:rPr lang="en-US" b="1" i="1" dirty="0"/>
              <a:t>Simpler drive circuitry</a:t>
            </a:r>
            <a:r>
              <a:rPr lang="en-US" dirty="0"/>
              <a:t>. Generally lower drive currents and reduced</a:t>
            </a:r>
          </a:p>
          <a:p>
            <a:pPr algn="just"/>
            <a:r>
              <a:rPr lang="en-US" dirty="0"/>
              <a:t>temperature dependence which makes temperature compensation circuits unnecessary.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6.</a:t>
            </a:r>
            <a:r>
              <a:rPr lang="en-US" dirty="0"/>
              <a:t> </a:t>
            </a:r>
            <a:r>
              <a:rPr lang="en-US" b="1" i="1" dirty="0"/>
              <a:t>Linearity</a:t>
            </a:r>
            <a:r>
              <a:rPr lang="en-US" dirty="0"/>
              <a:t>. Ideally, the LED has a linear light output against current characteristic.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706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LED power and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When there is a constant current flow into the junction diode, an equilibrium </a:t>
            </a:r>
            <a:r>
              <a:rPr lang="en-US" b="1" dirty="0" smtClean="0"/>
              <a:t>condition is </a:t>
            </a:r>
            <a:r>
              <a:rPr lang="en-US" b="1" dirty="0"/>
              <a:t>established</a:t>
            </a:r>
            <a:r>
              <a:rPr lang="en-US" b="1" dirty="0" smtClean="0"/>
              <a:t>.</a:t>
            </a:r>
          </a:p>
          <a:p>
            <a:pPr algn="just"/>
            <a:r>
              <a:rPr lang="en-US" b="1" dirty="0"/>
              <a:t>Hence a </a:t>
            </a:r>
            <a:r>
              <a:rPr lang="en-US" b="1" dirty="0" smtClean="0"/>
              <a:t>rate of </a:t>
            </a:r>
            <a:r>
              <a:rPr lang="en-US" b="1" dirty="0"/>
              <a:t>carrier </a:t>
            </a:r>
            <a:r>
              <a:rPr lang="en-US" b="1" dirty="0" smtClean="0"/>
              <a:t>recombination can </a:t>
            </a:r>
            <a:r>
              <a:rPr lang="en-US" b="1" dirty="0"/>
              <a:t>be expressed in the </a:t>
            </a:r>
            <a:r>
              <a:rPr lang="en-US" b="1" dirty="0" smtClean="0"/>
              <a:t>form: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                                                                                       (1)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condition for equilibrium is obtained by setting the derivative in Eq. </a:t>
            </a:r>
            <a:r>
              <a:rPr lang="en-US" b="1" dirty="0" smtClean="0"/>
              <a:t>(1) </a:t>
            </a:r>
            <a:r>
              <a:rPr lang="en-US" b="1" dirty="0"/>
              <a:t>to zero. Hence: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                                                                                       (2)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12512"/>
            <a:ext cx="3714750" cy="8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2525" y="5257800"/>
            <a:ext cx="25050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4006334"/>
            <a:ext cx="419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total </a:t>
            </a:r>
            <a:r>
              <a:rPr lang="en-US" dirty="0" smtClean="0"/>
              <a:t>carrier recombination </a:t>
            </a:r>
            <a:r>
              <a:rPr lang="en-US" dirty="0"/>
              <a:t>lifetime.</a:t>
            </a:r>
          </a:p>
        </p:txBody>
      </p:sp>
    </p:spTree>
    <p:extLst>
      <p:ext uri="{BB962C8B-B14F-4D97-AF65-F5344CB8AC3E}">
        <p14:creationId xmlns:p14="http://schemas.microsoft.com/office/powerpoint/2010/main" xmlns="" val="42415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It is also apparent from Eq. </a:t>
            </a:r>
            <a:r>
              <a:rPr lang="en-US" b="1" dirty="0" smtClean="0"/>
              <a:t>(1) </a:t>
            </a:r>
            <a:r>
              <a:rPr lang="en-US" b="1" dirty="0"/>
              <a:t>that in the steady state the total number of </a:t>
            </a:r>
            <a:r>
              <a:rPr lang="en-US" b="1" dirty="0" smtClean="0"/>
              <a:t>carrier </a:t>
            </a:r>
            <a:r>
              <a:rPr lang="en-US" b="1" dirty="0" err="1" smtClean="0"/>
              <a:t>recombinations</a:t>
            </a:r>
            <a:r>
              <a:rPr lang="en-US" b="1" dirty="0" smtClean="0"/>
              <a:t> </a:t>
            </a:r>
            <a:r>
              <a:rPr lang="en-US" b="1" dirty="0"/>
              <a:t>per second or the recombination rate </a:t>
            </a:r>
            <a:r>
              <a:rPr lang="en-US" b="1" i="1" dirty="0" err="1"/>
              <a:t>r</a:t>
            </a:r>
            <a:r>
              <a:rPr lang="en-US" b="1" baseline="-25000" dirty="0" err="1"/>
              <a:t>t</a:t>
            </a:r>
            <a:r>
              <a:rPr lang="en-US" b="1" dirty="0"/>
              <a:t> will be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r>
              <a:rPr lang="en-US" b="1" dirty="0" smtClean="0"/>
              <a:t>                                                                                             </a:t>
            </a:r>
          </a:p>
          <a:p>
            <a:endParaRPr lang="en-US" b="1" dirty="0"/>
          </a:p>
          <a:p>
            <a:r>
              <a:rPr lang="en-US" b="1" dirty="0" smtClean="0"/>
              <a:t>where </a:t>
            </a:r>
            <a:r>
              <a:rPr lang="en-US" b="1" i="1" dirty="0" err="1"/>
              <a:t>r</a:t>
            </a:r>
            <a:r>
              <a:rPr lang="en-US" b="1" baseline="-25000" dirty="0" err="1"/>
              <a:t>r</a:t>
            </a:r>
            <a:r>
              <a:rPr lang="en-US" b="1" dirty="0"/>
              <a:t> </a:t>
            </a:r>
            <a:r>
              <a:rPr lang="en-US" b="1" dirty="0" smtClean="0"/>
              <a:t>= radiative </a:t>
            </a:r>
            <a:r>
              <a:rPr lang="en-US" b="1" dirty="0"/>
              <a:t>recombination rate per unit volume and </a:t>
            </a:r>
            <a:r>
              <a:rPr lang="en-US" b="1" i="1" dirty="0" err="1"/>
              <a:t>r</a:t>
            </a:r>
            <a:r>
              <a:rPr lang="en-US" b="1" baseline="-25000" dirty="0" err="1"/>
              <a:t>nr</a:t>
            </a:r>
            <a:r>
              <a:rPr lang="en-US" b="1" dirty="0"/>
              <a:t> </a:t>
            </a:r>
            <a:r>
              <a:rPr lang="en-US" b="1" dirty="0" smtClean="0"/>
              <a:t>= </a:t>
            </a:r>
            <a:r>
              <a:rPr lang="en-US" b="1" dirty="0" err="1" smtClean="0"/>
              <a:t>nonradiative</a:t>
            </a:r>
            <a:r>
              <a:rPr lang="en-US" b="1" dirty="0" smtClean="0"/>
              <a:t> recombination </a:t>
            </a:r>
            <a:r>
              <a:rPr lang="en-US" b="1" dirty="0"/>
              <a:t>rate per unit volume.</a:t>
            </a:r>
          </a:p>
          <a:p>
            <a:r>
              <a:rPr lang="en-US" b="1" dirty="0" smtClean="0"/>
              <a:t>The </a:t>
            </a:r>
            <a:r>
              <a:rPr lang="en-US" b="1" dirty="0"/>
              <a:t>total number of </a:t>
            </a:r>
            <a:r>
              <a:rPr lang="en-US" b="1" dirty="0" err="1"/>
              <a:t>recombinations</a:t>
            </a:r>
            <a:r>
              <a:rPr lang="en-US" b="1" dirty="0"/>
              <a:t> per second </a:t>
            </a:r>
            <a:r>
              <a:rPr lang="en-US" b="1" i="1" dirty="0" err="1"/>
              <a:t>R</a:t>
            </a:r>
            <a:r>
              <a:rPr lang="en-US" b="1" baseline="-25000" dirty="0" err="1"/>
              <a:t>t</a:t>
            </a:r>
            <a:r>
              <a:rPr lang="en-US" b="1" dirty="0"/>
              <a:t> becomes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                               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21907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71800"/>
            <a:ext cx="2552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38725"/>
            <a:ext cx="11144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5334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forward-biased current </a:t>
            </a:r>
            <a:r>
              <a:rPr lang="en-US" dirty="0" smtClean="0"/>
              <a:t>= </a:t>
            </a:r>
            <a:r>
              <a:rPr lang="en-US" i="1" dirty="0" err="1" smtClean="0"/>
              <a:t>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3048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302895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(4)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51816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(5)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0689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87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077200" cy="54864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The LED internal quantum </a:t>
            </a:r>
            <a:r>
              <a:rPr lang="en-US" b="1" dirty="0" smtClean="0"/>
              <a:t>efficiency </a:t>
            </a:r>
            <a:r>
              <a:rPr lang="en-US" b="1" dirty="0" err="1"/>
              <a:t>η</a:t>
            </a:r>
            <a:r>
              <a:rPr lang="en-US" b="1" baseline="-25000" dirty="0" err="1"/>
              <a:t>int</a:t>
            </a:r>
            <a:r>
              <a:rPr lang="en-US" b="1" dirty="0"/>
              <a:t>, which can be defined as the ratio of </a:t>
            </a:r>
            <a:r>
              <a:rPr lang="en-US" b="1" dirty="0" smtClean="0"/>
              <a:t>the radiative </a:t>
            </a:r>
            <a:r>
              <a:rPr lang="en-US" b="1" dirty="0"/>
              <a:t>recombination rate to the total </a:t>
            </a:r>
            <a:r>
              <a:rPr lang="en-US" b="1" dirty="0" smtClean="0"/>
              <a:t>recombination </a:t>
            </a:r>
            <a:r>
              <a:rPr lang="en-US" b="1" dirty="0"/>
              <a:t>rate, following Eq. </a:t>
            </a:r>
            <a:r>
              <a:rPr lang="en-US" b="1" dirty="0" smtClean="0"/>
              <a:t>(4) </a:t>
            </a:r>
            <a:r>
              <a:rPr lang="en-US" b="1" dirty="0"/>
              <a:t>may </a:t>
            </a:r>
            <a:r>
              <a:rPr lang="en-US" b="1" dirty="0" smtClean="0"/>
              <a:t>be written as: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where </a:t>
            </a:r>
            <a:r>
              <a:rPr lang="en-US" b="1" i="1" dirty="0" err="1" smtClean="0"/>
              <a:t>R</a:t>
            </a:r>
            <a:r>
              <a:rPr lang="en-US" b="1" baseline="-25000" dirty="0" err="1" smtClean="0"/>
              <a:t>t</a:t>
            </a:r>
            <a:r>
              <a:rPr lang="en-US" b="1" dirty="0" smtClean="0"/>
              <a:t> </a:t>
            </a:r>
            <a:r>
              <a:rPr lang="en-US" b="1" dirty="0"/>
              <a:t>is the total number of </a:t>
            </a:r>
            <a:r>
              <a:rPr lang="en-US" b="1" i="1" dirty="0"/>
              <a:t>radiative </a:t>
            </a:r>
            <a:r>
              <a:rPr lang="en-US" b="1" dirty="0" err="1"/>
              <a:t>recombinations</a:t>
            </a:r>
            <a:r>
              <a:rPr lang="en-US" b="1" dirty="0"/>
              <a:t> per second. Rearranging Eq. </a:t>
            </a:r>
            <a:r>
              <a:rPr lang="en-US" b="1" dirty="0" smtClean="0"/>
              <a:t>(6) and </a:t>
            </a:r>
            <a:r>
              <a:rPr lang="en-US" b="1" dirty="0"/>
              <a:t>substituting from Eq. </a:t>
            </a:r>
            <a:r>
              <a:rPr lang="en-US" b="1" dirty="0" smtClean="0"/>
              <a:t>(5) </a:t>
            </a:r>
            <a:r>
              <a:rPr lang="en-US" b="1" dirty="0"/>
              <a:t>gives: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Since </a:t>
            </a:r>
            <a:r>
              <a:rPr lang="en-US" b="1" i="1" dirty="0" smtClean="0"/>
              <a:t>R</a:t>
            </a:r>
            <a:r>
              <a:rPr lang="en-US" b="1" baseline="-25000" dirty="0" smtClean="0"/>
              <a:t>r</a:t>
            </a:r>
            <a:r>
              <a:rPr lang="en-US" b="1" dirty="0" smtClean="0"/>
              <a:t> = the </a:t>
            </a:r>
            <a:r>
              <a:rPr lang="en-US" b="1" dirty="0"/>
              <a:t>total number of photons generated per second and </a:t>
            </a:r>
            <a:r>
              <a:rPr lang="en-US" b="1" dirty="0" smtClean="0"/>
              <a:t>each </a:t>
            </a:r>
            <a:r>
              <a:rPr lang="en-US" b="1" dirty="0"/>
              <a:t>photon has an energy equal to </a:t>
            </a:r>
            <a:r>
              <a:rPr lang="en-US" b="1" i="1" dirty="0" err="1"/>
              <a:t>hf</a:t>
            </a:r>
            <a:r>
              <a:rPr lang="en-US" b="1" i="1" dirty="0"/>
              <a:t> </a:t>
            </a:r>
            <a:r>
              <a:rPr lang="en-US" b="1" dirty="0"/>
              <a:t>joules, then the optical power </a:t>
            </a:r>
            <a:r>
              <a:rPr lang="en-US" b="1" dirty="0" smtClean="0"/>
              <a:t>generated internally </a:t>
            </a:r>
            <a:r>
              <a:rPr lang="en-US" b="1" dirty="0"/>
              <a:t>by the LED, </a:t>
            </a:r>
            <a:r>
              <a:rPr lang="en-US" b="1" i="1" dirty="0"/>
              <a:t>P</a:t>
            </a:r>
            <a:r>
              <a:rPr lang="en-US" b="1" baseline="-25000" dirty="0"/>
              <a:t>int</a:t>
            </a:r>
            <a:r>
              <a:rPr lang="en-US" b="1" dirty="0"/>
              <a:t>, 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199"/>
            <a:ext cx="2438400" cy="85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0513" y="1905000"/>
            <a:ext cx="776287" cy="87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2800" y="213359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(6)</a:t>
            </a:r>
            <a:endParaRPr 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497766"/>
            <a:ext cx="1371600" cy="76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7994" y="5471180"/>
            <a:ext cx="2486512" cy="67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60606" y="362905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(7)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26313" y="577998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0740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382000" cy="5638800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 smtClean="0">
                <a:solidFill>
                  <a:srgbClr val="FF0000"/>
                </a:solidFill>
              </a:rPr>
              <a:t>Information source</a:t>
            </a:r>
            <a:r>
              <a:rPr lang="en-US" sz="3200" b="1" dirty="0" smtClean="0"/>
              <a:t>-  </a:t>
            </a:r>
            <a:r>
              <a:rPr lang="en-US" sz="3200" dirty="0" smtClean="0"/>
              <a:t>it provides an electrical signal to a transmitter comprising an electrical stage.</a:t>
            </a:r>
          </a:p>
          <a:p>
            <a:pPr algn="just"/>
            <a:r>
              <a:rPr lang="en-US" sz="3200" b="1" dirty="0" smtClean="0">
                <a:solidFill>
                  <a:srgbClr val="FF0000"/>
                </a:solidFill>
              </a:rPr>
              <a:t>Electrical transmitter</a:t>
            </a:r>
            <a:r>
              <a:rPr lang="en-US" sz="3200" b="1" dirty="0" smtClean="0"/>
              <a:t>- </a:t>
            </a:r>
            <a:r>
              <a:rPr lang="en-US" sz="3200" dirty="0" smtClean="0"/>
              <a:t>It drives an optical source to give an modulation of the light wave carrier.</a:t>
            </a:r>
          </a:p>
          <a:p>
            <a:pPr algn="just"/>
            <a:r>
              <a:rPr lang="en-US" sz="3200" b="1" dirty="0" smtClean="0">
                <a:solidFill>
                  <a:srgbClr val="FF0000"/>
                </a:solidFill>
              </a:rPr>
              <a:t>Optical source</a:t>
            </a:r>
            <a:r>
              <a:rPr lang="en-US" sz="3200" b="1" dirty="0" smtClean="0"/>
              <a:t>- </a:t>
            </a:r>
            <a:r>
              <a:rPr lang="en-US" sz="3200" dirty="0" smtClean="0"/>
              <a:t>It provides the electrical-optical conversion .It may be a semiconductor laser or an LED.</a:t>
            </a:r>
            <a:endParaRPr lang="en-US" sz="3200" b="1" dirty="0" smtClean="0"/>
          </a:p>
          <a:p>
            <a:pPr algn="just"/>
            <a:endParaRPr lang="en-US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11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7620000" cy="5562600"/>
          </a:xfrm>
        </p:spPr>
        <p:txBody>
          <a:bodyPr/>
          <a:lstStyle/>
          <a:p>
            <a:pPr algn="just"/>
            <a:r>
              <a:rPr lang="en-US" b="1" dirty="0" smtClean="0"/>
              <a:t>Power </a:t>
            </a:r>
            <a:r>
              <a:rPr lang="en-US" b="1" dirty="0"/>
              <a:t>in terms of wavelength </a:t>
            </a:r>
            <a:r>
              <a:rPr lang="en-US" b="1" dirty="0" smtClean="0"/>
              <a:t>rather than </a:t>
            </a:r>
            <a:r>
              <a:rPr lang="en-US" b="1" dirty="0"/>
              <a:t>frequency gives</a:t>
            </a:r>
            <a:r>
              <a:rPr lang="en-US" b="1" dirty="0" smtClean="0"/>
              <a:t>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Therefore</a:t>
            </a:r>
            <a:r>
              <a:rPr lang="en-US" b="1" dirty="0"/>
              <a:t>, from Eq. </a:t>
            </a:r>
            <a:r>
              <a:rPr lang="en-US" b="1" dirty="0" smtClean="0"/>
              <a:t>(6) </a:t>
            </a:r>
            <a:r>
              <a:rPr lang="en-US" b="1" dirty="0"/>
              <a:t>the internal quantum efficiency is</a:t>
            </a:r>
            <a:r>
              <a:rPr lang="en-US" b="1" dirty="0" smtClean="0"/>
              <a:t>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Furthermore, the total recombination lifetime τ can be written as τ = </a:t>
            </a:r>
            <a:r>
              <a:rPr lang="en-US" b="1" dirty="0" err="1"/>
              <a:t>Δ</a:t>
            </a:r>
            <a:r>
              <a:rPr lang="en-US" b="1" i="1" dirty="0" err="1"/>
              <a:t>n</a:t>
            </a:r>
            <a:r>
              <a:rPr lang="en-US" b="1" dirty="0"/>
              <a:t>/</a:t>
            </a:r>
            <a:r>
              <a:rPr lang="en-US" b="1" i="1" dirty="0" err="1"/>
              <a:t>r</a:t>
            </a:r>
            <a:r>
              <a:rPr lang="en-US" b="1" baseline="-25000" dirty="0" err="1"/>
              <a:t>t</a:t>
            </a:r>
            <a:r>
              <a:rPr lang="en-US" b="1" dirty="0"/>
              <a:t> which, </a:t>
            </a:r>
            <a:r>
              <a:rPr lang="en-US" b="1" dirty="0" smtClean="0"/>
              <a:t>using Eq</a:t>
            </a:r>
            <a:r>
              <a:rPr lang="en-US" b="1" dirty="0"/>
              <a:t>. (7.5), gives</a:t>
            </a:r>
            <a:r>
              <a:rPr lang="en-US" b="1" dirty="0" smtClean="0"/>
              <a:t>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Hence Eq. </a:t>
            </a:r>
            <a:r>
              <a:rPr lang="en-US" b="1" dirty="0" smtClean="0"/>
              <a:t>(10) </a:t>
            </a:r>
            <a:r>
              <a:rPr lang="en-US" b="1" dirty="0"/>
              <a:t>becomes</a:t>
            </a:r>
            <a:r>
              <a:rPr lang="en-US" b="1" dirty="0" smtClean="0"/>
              <a:t>: </a:t>
            </a:r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24116"/>
            <a:ext cx="2133600" cy="75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7802" y="2427396"/>
            <a:ext cx="3352800" cy="84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43400" y="2427396"/>
            <a:ext cx="4038600" cy="1338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radiative minority carrier lifetime is </a:t>
            </a:r>
            <a:r>
              <a:rPr lang="el-GR" dirty="0" smtClean="0">
                <a:latin typeface="Century"/>
              </a:rPr>
              <a:t>τ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Δ</a:t>
            </a:r>
            <a:r>
              <a:rPr lang="en-US" i="1" dirty="0" err="1"/>
              <a:t>n</a:t>
            </a:r>
            <a:r>
              <a:rPr lang="en-US" dirty="0"/>
              <a:t>/</a:t>
            </a:r>
            <a:r>
              <a:rPr lang="en-US" i="1" dirty="0" err="1"/>
              <a:t>r</a:t>
            </a:r>
            <a:r>
              <a:rPr lang="en-US" baseline="-25000" dirty="0" err="1"/>
              <a:t>r</a:t>
            </a:r>
            <a:r>
              <a:rPr lang="en-US" dirty="0"/>
              <a:t> and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nonradiative</a:t>
            </a:r>
            <a:r>
              <a:rPr lang="en-US" dirty="0"/>
              <a:t> minority carrier lifetime is </a:t>
            </a:r>
            <a:r>
              <a:rPr lang="el-GR" dirty="0" smtClean="0">
                <a:latin typeface="Century"/>
              </a:rPr>
              <a:t>τ</a:t>
            </a:r>
            <a:r>
              <a:rPr lang="en-US" baseline="-25000" dirty="0" smtClean="0"/>
              <a:t>nr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Δ</a:t>
            </a:r>
            <a:r>
              <a:rPr lang="en-US" i="1" dirty="0" err="1"/>
              <a:t>n</a:t>
            </a:r>
            <a:r>
              <a:rPr lang="en-US" dirty="0"/>
              <a:t>/</a:t>
            </a:r>
            <a:r>
              <a:rPr lang="en-US" dirty="0" err="1"/>
              <a:t>r</a:t>
            </a:r>
            <a:r>
              <a:rPr lang="en-US" baseline="-25000" dirty="0" err="1"/>
              <a:t>nr</a:t>
            </a:r>
            <a:r>
              <a:rPr lang="en-US" dirty="0"/>
              <a:t>.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7802" y="4343400"/>
            <a:ext cx="1311998" cy="75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294" y="5562600"/>
            <a:ext cx="101417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xplosion 1 6"/>
          <p:cNvSpPr/>
          <p:nvPr/>
        </p:nvSpPr>
        <p:spPr>
          <a:xfrm>
            <a:off x="4953000" y="4572000"/>
            <a:ext cx="3352800" cy="21336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Example </a:t>
            </a:r>
            <a:r>
              <a:rPr lang="en-US" sz="2800" b="1" dirty="0" smtClean="0"/>
              <a:t>7.1, 7.2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62800" y="141799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(9)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52800" y="32710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(10)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453759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(11)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930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715962"/>
          </a:xfrm>
        </p:spPr>
        <p:txBody>
          <a:bodyPr/>
          <a:lstStyle/>
          <a:p>
            <a:r>
              <a:rPr lang="en-US" b="1" dirty="0" smtClean="0"/>
              <a:t>Optical Detector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620000" cy="5486400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It converts </a:t>
            </a:r>
            <a:r>
              <a:rPr lang="en-US" b="1" dirty="0"/>
              <a:t>the received optical signal into an electrical signal, which is then amplified </a:t>
            </a:r>
            <a:r>
              <a:rPr lang="en-US" b="1" dirty="0" smtClean="0"/>
              <a:t>before further </a:t>
            </a:r>
            <a:r>
              <a:rPr lang="en-US" b="1" dirty="0"/>
              <a:t>processing</a:t>
            </a:r>
            <a:r>
              <a:rPr lang="en-US" b="1" dirty="0" smtClean="0"/>
              <a:t>.</a:t>
            </a:r>
          </a:p>
          <a:p>
            <a:pPr algn="just"/>
            <a:r>
              <a:rPr lang="en-US" sz="2800" b="1" u="sng" dirty="0"/>
              <a:t>Device </a:t>
            </a:r>
            <a:r>
              <a:rPr lang="en-US" sz="2800" b="1" u="sng" dirty="0" smtClean="0"/>
              <a:t>types:</a:t>
            </a:r>
          </a:p>
          <a:p>
            <a:pPr algn="just"/>
            <a:r>
              <a:rPr lang="en-US" b="1" dirty="0" smtClean="0"/>
              <a:t>In </a:t>
            </a:r>
            <a:r>
              <a:rPr lang="en-US" b="1" dirty="0"/>
              <a:t>the near-infrared region </a:t>
            </a:r>
            <a:r>
              <a:rPr lang="en-US" b="1" dirty="0" smtClean="0"/>
              <a:t>-&gt; both external </a:t>
            </a:r>
            <a:r>
              <a:rPr lang="en-US" b="1" dirty="0"/>
              <a:t>and internal photoemission of electrons may be utilized.</a:t>
            </a:r>
          </a:p>
          <a:p>
            <a:pPr algn="just"/>
            <a:r>
              <a:rPr lang="en-US" b="1" dirty="0"/>
              <a:t>External </a:t>
            </a:r>
            <a:r>
              <a:rPr lang="en-US" b="1" dirty="0" smtClean="0"/>
              <a:t>photoemission devices -&gt; photomultiplier </a:t>
            </a:r>
            <a:r>
              <a:rPr lang="en-US" b="1" dirty="0"/>
              <a:t>tubes and vacuum </a:t>
            </a:r>
            <a:r>
              <a:rPr lang="en-US" b="1" dirty="0" smtClean="0"/>
              <a:t>photodiodes; </a:t>
            </a:r>
            <a:r>
              <a:rPr lang="en-US" b="1" dirty="0" smtClean="0">
                <a:solidFill>
                  <a:srgbClr val="391FFB"/>
                </a:solidFill>
              </a:rPr>
              <a:t>bulky</a:t>
            </a:r>
            <a:r>
              <a:rPr lang="en-US" b="1" dirty="0">
                <a:solidFill>
                  <a:srgbClr val="391FFB"/>
                </a:solidFill>
              </a:rPr>
              <a:t>, and require high </a:t>
            </a:r>
            <a:r>
              <a:rPr lang="en-US" b="1" dirty="0" smtClean="0">
                <a:solidFill>
                  <a:srgbClr val="391FFB"/>
                </a:solidFill>
              </a:rPr>
              <a:t>voltages</a:t>
            </a:r>
            <a:r>
              <a:rPr lang="en-US" b="1" dirty="0" smtClean="0"/>
              <a:t>.</a:t>
            </a:r>
          </a:p>
          <a:p>
            <a:pPr algn="just"/>
            <a:r>
              <a:rPr lang="en-US" b="1" dirty="0" smtClean="0"/>
              <a:t>Internal </a:t>
            </a:r>
            <a:r>
              <a:rPr lang="en-US" b="1" dirty="0"/>
              <a:t>photoemission </a:t>
            </a:r>
            <a:r>
              <a:rPr lang="en-US" b="1" dirty="0" smtClean="0"/>
              <a:t>devices -&gt; semiconductor </a:t>
            </a:r>
            <a:r>
              <a:rPr lang="en-US" b="1" dirty="0"/>
              <a:t>photodiodes with or </a:t>
            </a:r>
            <a:r>
              <a:rPr lang="en-US" b="1" dirty="0" smtClean="0"/>
              <a:t>without internal </a:t>
            </a:r>
            <a:r>
              <a:rPr lang="en-US" b="1" dirty="0"/>
              <a:t>(avalanche) </a:t>
            </a:r>
            <a:r>
              <a:rPr lang="en-US" b="1" dirty="0" smtClean="0"/>
              <a:t>gain; </a:t>
            </a:r>
            <a:r>
              <a:rPr lang="en-US" b="1" dirty="0" smtClean="0">
                <a:solidFill>
                  <a:srgbClr val="391FFB"/>
                </a:solidFill>
              </a:rPr>
              <a:t>good </a:t>
            </a:r>
            <a:r>
              <a:rPr lang="en-US" b="1" dirty="0">
                <a:solidFill>
                  <a:srgbClr val="391FFB"/>
                </a:solidFill>
              </a:rPr>
              <a:t>performance and compatibility with relatively </a:t>
            </a:r>
            <a:r>
              <a:rPr lang="en-US" b="1" dirty="0" smtClean="0">
                <a:solidFill>
                  <a:srgbClr val="391FFB"/>
                </a:solidFill>
              </a:rPr>
              <a:t>low cost</a:t>
            </a:r>
            <a:r>
              <a:rPr lang="en-US" b="1" dirty="0">
                <a:solidFill>
                  <a:srgbClr val="391FFB"/>
                </a:solidFill>
              </a:rPr>
              <a:t>.</a:t>
            </a:r>
            <a:endParaRPr lang="en-US" b="1" dirty="0" smtClean="0">
              <a:solidFill>
                <a:srgbClr val="391FFB"/>
              </a:solidFill>
            </a:endParaRPr>
          </a:p>
          <a:p>
            <a:pPr algn="just"/>
            <a:r>
              <a:rPr lang="en-US" b="1" dirty="0" smtClean="0"/>
              <a:t>Now, </a:t>
            </a:r>
            <a:r>
              <a:rPr lang="en-US" b="1" i="1" dirty="0" smtClean="0"/>
              <a:t>p</a:t>
            </a:r>
            <a:r>
              <a:rPr lang="en-US" b="1" dirty="0" smtClean="0"/>
              <a:t>–</a:t>
            </a:r>
            <a:r>
              <a:rPr lang="en-US" b="1" i="1" dirty="0" err="1" smtClean="0"/>
              <a:t>i</a:t>
            </a:r>
            <a:r>
              <a:rPr lang="en-US" b="1" dirty="0" smtClean="0"/>
              <a:t>–</a:t>
            </a:r>
            <a:r>
              <a:rPr lang="en-US" b="1" i="1" dirty="0" smtClean="0"/>
              <a:t>n </a:t>
            </a:r>
            <a:r>
              <a:rPr lang="en-US" b="1" dirty="0"/>
              <a:t>and avalanche </a:t>
            </a:r>
            <a:r>
              <a:rPr lang="en-US" b="1" dirty="0" smtClean="0"/>
              <a:t>photodiodes (small </a:t>
            </a:r>
            <a:r>
              <a:rPr lang="en-US" b="1" dirty="0"/>
              <a:t>wavelength regions </a:t>
            </a:r>
            <a:r>
              <a:rPr lang="en-US" b="1" dirty="0" smtClean="0"/>
              <a:t>0.8 </a:t>
            </a:r>
            <a:r>
              <a:rPr lang="en-US" b="1" dirty="0"/>
              <a:t>to 0.9 </a:t>
            </a:r>
            <a:r>
              <a:rPr lang="en-US" b="1" dirty="0" err="1"/>
              <a:t>μm</a:t>
            </a:r>
            <a:r>
              <a:rPr lang="en-US" b="1" dirty="0"/>
              <a:t>, 1.3 </a:t>
            </a:r>
            <a:r>
              <a:rPr lang="en-US" b="1" dirty="0" err="1"/>
              <a:t>μm</a:t>
            </a:r>
            <a:r>
              <a:rPr lang="en-US" b="1" dirty="0"/>
              <a:t> and 1.55 </a:t>
            </a:r>
            <a:r>
              <a:rPr lang="en-US" b="1" dirty="0" err="1" smtClean="0"/>
              <a:t>μm</a:t>
            </a:r>
            <a:r>
              <a:rPr lang="en-US" b="1" dirty="0" smtClean="0"/>
              <a:t>).</a:t>
            </a:r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45952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792162"/>
          </a:xfrm>
        </p:spPr>
        <p:txBody>
          <a:bodyPr/>
          <a:lstStyle/>
          <a:p>
            <a:pPr algn="ctr"/>
            <a:r>
              <a:rPr lang="en-US" b="1" dirty="0"/>
              <a:t>The </a:t>
            </a:r>
            <a:r>
              <a:rPr lang="en-US" b="1" i="1" dirty="0"/>
              <a:t>p</a:t>
            </a:r>
            <a:r>
              <a:rPr lang="en-US" b="1" dirty="0"/>
              <a:t>–</a:t>
            </a:r>
            <a:r>
              <a:rPr lang="en-US" b="1" i="1" dirty="0" err="1"/>
              <a:t>i</a:t>
            </a:r>
            <a:r>
              <a:rPr lang="en-US" b="1" dirty="0"/>
              <a:t>–</a:t>
            </a:r>
            <a:r>
              <a:rPr lang="en-US" b="1" i="1" dirty="0"/>
              <a:t>n </a:t>
            </a:r>
            <a:r>
              <a:rPr lang="en-US" b="1" dirty="0"/>
              <a:t>photodiode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7620000" cy="5410200"/>
              </a:xfrm>
            </p:spPr>
            <p:txBody>
              <a:bodyPr/>
              <a:lstStyle/>
              <a:p>
                <a:pPr algn="just"/>
                <a:r>
                  <a:rPr lang="en-US" b="1" i="1" dirty="0" smtClean="0"/>
                  <a:t>The n-</a:t>
                </a:r>
                <a:r>
                  <a:rPr lang="en-US" b="1" dirty="0" smtClean="0"/>
                  <a:t>type </a:t>
                </a:r>
                <a:r>
                  <a:rPr lang="en-US" b="1" dirty="0"/>
                  <a:t>material is doped so lightly that it can be considered intrinsic, and to make a </a:t>
                </a:r>
                <a:r>
                  <a:rPr lang="en-US" b="1" dirty="0" smtClean="0"/>
                  <a:t>low resistance contact </a:t>
                </a:r>
                <a:r>
                  <a:rPr lang="en-US" b="1" dirty="0"/>
                  <a:t>a highly doped </a:t>
                </a:r>
                <a:r>
                  <a:rPr lang="en-US" b="1" i="1" dirty="0"/>
                  <a:t>n-</a:t>
                </a:r>
                <a:r>
                  <a:rPr lang="en-US" b="1" dirty="0"/>
                  <a:t>type (n</a:t>
                </a:r>
                <a:r>
                  <a:rPr lang="en-US" b="1" baseline="30000" dirty="0"/>
                  <a:t>+</a:t>
                </a:r>
                <a:r>
                  <a:rPr lang="en-US" b="1" dirty="0"/>
                  <a:t>) layer is added. </a:t>
                </a:r>
                <a:endParaRPr lang="en-US" b="1" dirty="0" smtClean="0"/>
              </a:p>
              <a:p>
                <a:pPr algn="just"/>
                <a:endParaRPr lang="en-US" b="1" dirty="0" smtClean="0"/>
              </a:p>
              <a:p>
                <a:pPr algn="just"/>
                <a:endParaRPr lang="en-US" b="1" dirty="0"/>
              </a:p>
              <a:p>
                <a:pPr algn="just"/>
                <a:endParaRPr lang="en-US" b="1" dirty="0" smtClean="0"/>
              </a:p>
              <a:p>
                <a:pPr algn="just"/>
                <a:endParaRPr lang="en-US" b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h𝑐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λ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Photon energy is inversely proportional to the wavelength.</a:t>
                </a:r>
              </a:p>
              <a:p>
                <a:r>
                  <a:rPr lang="en-US" dirty="0"/>
                  <a:t>The wavelength at which the photon energy = Band gap energy; Called cut off wavelength .</a:t>
                </a:r>
              </a:p>
              <a:p>
                <a:pPr algn="just"/>
                <a:endParaRPr lang="en-US" b="1" dirty="0"/>
              </a:p>
              <a:p>
                <a:pPr algn="just"/>
                <a:endParaRPr lang="en-US" b="1" dirty="0" smtClean="0"/>
              </a:p>
              <a:p>
                <a:pPr algn="just"/>
                <a:endParaRPr lang="en-US" b="1" dirty="0"/>
              </a:p>
              <a:p>
                <a:pPr algn="just"/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7620000" cy="5410200"/>
              </a:xfrm>
              <a:blipFill rotWithShape="1">
                <a:blip r:embed="rId2" cstate="print"/>
                <a:stretch>
                  <a:fillRect t="-676" r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  <p:sp>
        <p:nvSpPr>
          <p:cNvPr id="5" name="Explosion 1 4"/>
          <p:cNvSpPr/>
          <p:nvPr/>
        </p:nvSpPr>
        <p:spPr>
          <a:xfrm>
            <a:off x="4572000" y="1752600"/>
            <a:ext cx="3200400" cy="26670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391FFB"/>
                </a:solidFill>
              </a:rPr>
              <a:t>Photon energy&gt;Band gap energy</a:t>
            </a:r>
            <a:endParaRPr lang="en-US" b="1" dirty="0">
              <a:solidFill>
                <a:srgbClr val="391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94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620000" cy="5486400"/>
          </a:xfrm>
        </p:spPr>
        <p:txBody>
          <a:bodyPr/>
          <a:lstStyle/>
          <a:p>
            <a:pPr algn="just"/>
            <a:r>
              <a:rPr lang="en-US" b="1" dirty="0"/>
              <a:t>This creates a </a:t>
            </a:r>
            <a:r>
              <a:rPr lang="en-US" b="1" i="1" dirty="0"/>
              <a:t>p</a:t>
            </a:r>
            <a:r>
              <a:rPr lang="en-US" b="1" dirty="0"/>
              <a:t>–</a:t>
            </a:r>
            <a:r>
              <a:rPr lang="en-US" b="1" i="1" dirty="0" err="1"/>
              <a:t>i</a:t>
            </a:r>
            <a:r>
              <a:rPr lang="en-US" b="1" dirty="0"/>
              <a:t>–</a:t>
            </a:r>
            <a:r>
              <a:rPr lang="en-US" b="1" i="1" dirty="0"/>
              <a:t>n </a:t>
            </a:r>
            <a:r>
              <a:rPr lang="en-US" b="1" dirty="0"/>
              <a:t>(or PIN) structure, where all the absorption takes place in the depletion region.</a:t>
            </a:r>
          </a:p>
          <a:p>
            <a:pPr algn="just"/>
            <a:r>
              <a:rPr lang="en-US" dirty="0" smtClean="0"/>
              <a:t>Under strong electric field that was generated by reverse bias potential difference across the device – photo current is formed and the intensity is proportional to the number of incident photons.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48582"/>
            <a:ext cx="4800600" cy="307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0375" y="6013450"/>
            <a:ext cx="77692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178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635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924800" cy="5791200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391FFB"/>
                </a:solidFill>
              </a:rPr>
              <a:t>two types</a:t>
            </a:r>
            <a:r>
              <a:rPr lang="en-US" b="1" dirty="0"/>
              <a:t> of silicon </a:t>
            </a:r>
            <a:r>
              <a:rPr lang="en-US" b="1" i="1" dirty="0"/>
              <a:t>p</a:t>
            </a:r>
            <a:r>
              <a:rPr lang="en-US" b="1" dirty="0"/>
              <a:t>–</a:t>
            </a:r>
            <a:r>
              <a:rPr lang="en-US" b="1" i="1" dirty="0" err="1"/>
              <a:t>i</a:t>
            </a:r>
            <a:r>
              <a:rPr lang="en-US" b="1" dirty="0"/>
              <a:t>–</a:t>
            </a:r>
            <a:r>
              <a:rPr lang="en-US" b="1" i="1" dirty="0"/>
              <a:t>n </a:t>
            </a:r>
            <a:r>
              <a:rPr lang="en-US" b="1" dirty="0"/>
              <a:t>photodiode for </a:t>
            </a:r>
            <a:r>
              <a:rPr lang="en-US" b="1" dirty="0" smtClean="0"/>
              <a:t>operation in </a:t>
            </a:r>
            <a:r>
              <a:rPr lang="en-US" b="1" dirty="0"/>
              <a:t>the shorter wavelength band below 1.09 </a:t>
            </a:r>
            <a:r>
              <a:rPr lang="en-US" b="1" dirty="0" err="1" smtClean="0"/>
              <a:t>μm</a:t>
            </a:r>
            <a:r>
              <a:rPr lang="en-US" b="1" dirty="0" smtClean="0"/>
              <a:t>. 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>
                <a:solidFill>
                  <a:srgbClr val="391FFB"/>
                </a:solidFill>
              </a:rPr>
              <a:t>The </a:t>
            </a:r>
            <a:r>
              <a:rPr lang="en-US" b="1" dirty="0">
                <a:solidFill>
                  <a:srgbClr val="391FFB"/>
                </a:solidFill>
              </a:rPr>
              <a:t>front-illuminated </a:t>
            </a:r>
            <a:r>
              <a:rPr lang="en-US" b="1" dirty="0" smtClean="0">
                <a:solidFill>
                  <a:srgbClr val="391FFB"/>
                </a:solidFill>
              </a:rPr>
              <a:t>photodiode</a:t>
            </a:r>
            <a:r>
              <a:rPr lang="en-US" b="1" dirty="0" smtClean="0"/>
              <a:t>-&gt; operating </a:t>
            </a:r>
            <a:r>
              <a:rPr lang="en-US" b="1" dirty="0"/>
              <a:t>in the 0.8 to 0.9 </a:t>
            </a:r>
            <a:r>
              <a:rPr lang="en-US" b="1" dirty="0" err="1"/>
              <a:t>μm</a:t>
            </a:r>
            <a:r>
              <a:rPr lang="en-US" b="1" dirty="0"/>
              <a:t> </a:t>
            </a:r>
            <a:r>
              <a:rPr lang="en-US" b="1" dirty="0" smtClean="0"/>
              <a:t>band, depletion </a:t>
            </a:r>
            <a:r>
              <a:rPr lang="en-US" b="1" dirty="0"/>
              <a:t>region </a:t>
            </a:r>
            <a:r>
              <a:rPr lang="en-US" b="1" dirty="0" smtClean="0"/>
              <a:t>20-50 </a:t>
            </a:r>
            <a:r>
              <a:rPr lang="en-US" b="1" dirty="0" err="1" smtClean="0"/>
              <a:t>μm</a:t>
            </a:r>
            <a:r>
              <a:rPr lang="en-US" b="1" dirty="0" smtClean="0"/>
              <a:t>, high </a:t>
            </a:r>
            <a:r>
              <a:rPr lang="en-US" b="1" dirty="0"/>
              <a:t>quantum efficiency (typically 85</a:t>
            </a:r>
            <a:r>
              <a:rPr lang="en-US" b="1" dirty="0" smtClean="0"/>
              <a:t>%), response time &lt;1 ns </a:t>
            </a:r>
            <a:r>
              <a:rPr lang="en-US" b="1" dirty="0"/>
              <a:t>and low dark current (1 </a:t>
            </a:r>
            <a:r>
              <a:rPr lang="en-US" b="1" dirty="0" err="1"/>
              <a:t>nA</a:t>
            </a:r>
            <a:r>
              <a:rPr lang="en-US" b="1" dirty="0"/>
              <a:t>). </a:t>
            </a:r>
            <a:endParaRPr lang="en-US" b="1" dirty="0" smtClean="0"/>
          </a:p>
          <a:p>
            <a:pPr algn="just"/>
            <a:r>
              <a:rPr lang="en-US" b="1" dirty="0" smtClean="0"/>
              <a:t>Dark </a:t>
            </a:r>
            <a:r>
              <a:rPr lang="en-US" b="1" dirty="0"/>
              <a:t>current arises from surface leakage currents as well as generation–recombination currents in the depletion region </a:t>
            </a:r>
            <a:r>
              <a:rPr lang="en-US" b="1" dirty="0" smtClean="0"/>
              <a:t>in the </a:t>
            </a:r>
            <a:r>
              <a:rPr lang="en-US" b="1" dirty="0"/>
              <a:t>absence of illumination.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3439" y="1600200"/>
            <a:ext cx="5414961" cy="246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026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>
                <a:solidFill>
                  <a:srgbClr val="391FFB"/>
                </a:solidFill>
              </a:rPr>
              <a:t>The </a:t>
            </a:r>
            <a:r>
              <a:rPr lang="en-US" b="1" dirty="0">
                <a:solidFill>
                  <a:srgbClr val="391FFB"/>
                </a:solidFill>
              </a:rPr>
              <a:t>side-illuminated structure</a:t>
            </a:r>
            <a:r>
              <a:rPr lang="en-US" b="1" dirty="0"/>
              <a:t> </a:t>
            </a:r>
            <a:r>
              <a:rPr lang="en-US" b="1" dirty="0" smtClean="0"/>
              <a:t>-&gt; </a:t>
            </a:r>
            <a:r>
              <a:rPr lang="en-US" b="1" dirty="0"/>
              <a:t>light </a:t>
            </a:r>
            <a:r>
              <a:rPr lang="en-US" b="1" dirty="0" smtClean="0"/>
              <a:t>is injected </a:t>
            </a:r>
            <a:r>
              <a:rPr lang="en-US" b="1" dirty="0"/>
              <a:t>parallel to the junction plane, exhibits a large absorption width (500 </a:t>
            </a:r>
            <a:r>
              <a:rPr lang="en-US" b="1" dirty="0" err="1"/>
              <a:t>μm</a:t>
            </a:r>
            <a:r>
              <a:rPr lang="en-US" b="1" dirty="0"/>
              <a:t>) </a:t>
            </a:r>
            <a:r>
              <a:rPr lang="en-US" b="1" dirty="0" smtClean="0"/>
              <a:t>and sensitive </a:t>
            </a:r>
            <a:r>
              <a:rPr lang="en-US" b="1" dirty="0"/>
              <a:t>at wavelengths </a:t>
            </a:r>
            <a:r>
              <a:rPr lang="en-US" b="1" dirty="0" smtClean="0"/>
              <a:t>~ bandgap </a:t>
            </a:r>
            <a:r>
              <a:rPr lang="en-US" b="1" dirty="0"/>
              <a:t>limit (1.09 </a:t>
            </a:r>
            <a:r>
              <a:rPr lang="en-US" b="1" dirty="0" err="1"/>
              <a:t>μm</a:t>
            </a:r>
            <a:r>
              <a:rPr lang="en-US" b="1" dirty="0"/>
              <a:t>) </a:t>
            </a:r>
            <a:r>
              <a:rPr lang="en-US" b="1" dirty="0" smtClean="0"/>
              <a:t>where the </a:t>
            </a:r>
            <a:r>
              <a:rPr lang="en-US" b="1" dirty="0"/>
              <a:t>absorption coefficient is relatively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85</a:t>
            </a:fld>
            <a:endParaRPr lang="en-US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825" y="533400"/>
            <a:ext cx="6581775" cy="340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48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92162"/>
          </a:xfrm>
        </p:spPr>
        <p:txBody>
          <a:bodyPr/>
          <a:lstStyle/>
          <a:p>
            <a:pPr algn="ctr"/>
            <a:r>
              <a:rPr lang="en-US" b="1" dirty="0" smtClean="0"/>
              <a:t>Detector Noise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5257800"/>
          </a:xfrm>
        </p:spPr>
        <p:txBody>
          <a:bodyPr/>
          <a:lstStyle/>
          <a:p>
            <a:pPr algn="just"/>
            <a:r>
              <a:rPr lang="en-US" b="1" dirty="0"/>
              <a:t>The overall sensitivity of a photodiode results from the random current and voltage </a:t>
            </a:r>
            <a:r>
              <a:rPr lang="en-US" b="1" dirty="0" smtClean="0"/>
              <a:t>fluctuations which </a:t>
            </a:r>
            <a:r>
              <a:rPr lang="en-US" b="1" dirty="0"/>
              <a:t>occur at the device output terminals in both the presence and absence of </a:t>
            </a:r>
            <a:r>
              <a:rPr lang="en-US" b="1" dirty="0" smtClean="0"/>
              <a:t>an incident </a:t>
            </a:r>
            <a:r>
              <a:rPr lang="en-US" b="1" dirty="0"/>
              <a:t>optical signal</a:t>
            </a:r>
            <a:r>
              <a:rPr lang="en-US" b="1" dirty="0" smtClean="0"/>
              <a:t>.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noise </a:t>
            </a:r>
            <a:r>
              <a:rPr lang="en-US" b="1" dirty="0" smtClean="0"/>
              <a:t>performance of </a:t>
            </a:r>
            <a:r>
              <a:rPr lang="en-US" b="1" dirty="0"/>
              <a:t>optical </a:t>
            </a:r>
            <a:r>
              <a:rPr lang="en-US" b="1" dirty="0" smtClean="0"/>
              <a:t>detectors are</a:t>
            </a:r>
            <a:r>
              <a:rPr lang="en-US" b="1" dirty="0"/>
              <a:t>: the noise equivalent power (</a:t>
            </a:r>
            <a:r>
              <a:rPr lang="en-US" b="1" i="1" dirty="0"/>
              <a:t>NEP</a:t>
            </a:r>
            <a:r>
              <a:rPr lang="en-US" b="1" dirty="0"/>
              <a:t>); </a:t>
            </a:r>
            <a:r>
              <a:rPr lang="en-US" b="1" dirty="0" smtClean="0"/>
              <a:t>the </a:t>
            </a:r>
            <a:r>
              <a:rPr lang="en-US" b="1" dirty="0" err="1" smtClean="0"/>
              <a:t>detectivity</a:t>
            </a:r>
            <a:r>
              <a:rPr lang="en-US" b="1" dirty="0" smtClean="0"/>
              <a:t> </a:t>
            </a:r>
            <a:r>
              <a:rPr lang="en-US" b="1" dirty="0"/>
              <a:t>(</a:t>
            </a:r>
            <a:r>
              <a:rPr lang="en-US" b="1" i="1" dirty="0"/>
              <a:t>D</a:t>
            </a:r>
            <a:r>
              <a:rPr lang="en-US" b="1" dirty="0"/>
              <a:t>); and the specific </a:t>
            </a:r>
            <a:r>
              <a:rPr lang="en-US" b="1" dirty="0" err="1"/>
              <a:t>detectivity</a:t>
            </a:r>
            <a:r>
              <a:rPr lang="en-US" b="1" dirty="0"/>
              <a:t> (</a:t>
            </a:r>
            <a:r>
              <a:rPr lang="en-US" b="1" i="1" dirty="0"/>
              <a:t>D</a:t>
            </a:r>
            <a:r>
              <a:rPr lang="en-US" b="1" dirty="0" smtClean="0"/>
              <a:t>*).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i="1" dirty="0"/>
              <a:t>NEP </a:t>
            </a:r>
            <a:r>
              <a:rPr lang="en-US" b="1" dirty="0"/>
              <a:t>is defined as the incident optical power, at a particular </a:t>
            </a:r>
            <a:r>
              <a:rPr lang="en-US" b="1" dirty="0" smtClean="0"/>
              <a:t>wavelength, </a:t>
            </a:r>
            <a:r>
              <a:rPr lang="en-US" b="1" dirty="0"/>
              <a:t>required to produce a photodetector current equal to the </a:t>
            </a:r>
            <a:r>
              <a:rPr lang="en-US" b="1" dirty="0" err="1" smtClean="0"/>
              <a:t>rms</a:t>
            </a:r>
            <a:r>
              <a:rPr lang="en-US" b="1" dirty="0"/>
              <a:t> </a:t>
            </a:r>
            <a:r>
              <a:rPr lang="en-US" b="1" dirty="0" smtClean="0"/>
              <a:t>noise </a:t>
            </a:r>
            <a:r>
              <a:rPr lang="en-US" b="1" dirty="0"/>
              <a:t>current within a unit bandwidth (i.e. </a:t>
            </a:r>
            <a:r>
              <a:rPr lang="en-US" b="1" i="1" dirty="0"/>
              <a:t>B </a:t>
            </a:r>
            <a:r>
              <a:rPr lang="en-US" b="1" dirty="0"/>
              <a:t>= 1 Hz).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866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87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7620000" cy="5638800"/>
          </a:xfrm>
        </p:spPr>
        <p:txBody>
          <a:bodyPr/>
          <a:lstStyle/>
          <a:p>
            <a:pPr algn="just"/>
            <a:r>
              <a:rPr lang="en-US" b="1" dirty="0"/>
              <a:t>the output photocurrent is: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photocurrent </a:t>
            </a:r>
            <a:r>
              <a:rPr lang="en-US" b="1" i="1" dirty="0" err="1"/>
              <a:t>I</a:t>
            </a:r>
            <a:r>
              <a:rPr lang="en-US" b="1" baseline="-25000" dirty="0" err="1"/>
              <a:t>p</a:t>
            </a:r>
            <a:r>
              <a:rPr lang="en-US" b="1" dirty="0"/>
              <a:t> equal to the </a:t>
            </a:r>
            <a:r>
              <a:rPr lang="en-US" b="1" dirty="0" err="1"/>
              <a:t>rms</a:t>
            </a:r>
            <a:r>
              <a:rPr lang="en-US" b="1" dirty="0"/>
              <a:t> shot noise </a:t>
            </a:r>
            <a:r>
              <a:rPr lang="en-US" b="1" dirty="0" smtClean="0"/>
              <a:t>current: 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Moreover</a:t>
            </a:r>
            <a:r>
              <a:rPr lang="en-US" b="1" dirty="0"/>
              <a:t>, the photodiode average </a:t>
            </a:r>
            <a:r>
              <a:rPr lang="en-US" b="1" dirty="0" smtClean="0"/>
              <a:t>current </a:t>
            </a:r>
            <a:r>
              <a:rPr lang="el-GR" b="1" dirty="0" smtClean="0">
                <a:latin typeface="Cambria"/>
              </a:rPr>
              <a:t>Ῑ</a:t>
            </a:r>
            <a:r>
              <a:rPr lang="en-US" b="1" dirty="0" smtClean="0"/>
              <a:t> may </a:t>
            </a:r>
            <a:r>
              <a:rPr lang="en-US" b="1" dirty="0"/>
              <a:t>be represented by (</a:t>
            </a:r>
            <a:r>
              <a:rPr lang="en-US" b="1" i="1" dirty="0" err="1"/>
              <a:t>I</a:t>
            </a:r>
            <a:r>
              <a:rPr lang="en-US" b="1" baseline="-25000" dirty="0" err="1"/>
              <a:t>p</a:t>
            </a:r>
            <a:r>
              <a:rPr lang="en-US" b="1" dirty="0"/>
              <a:t> + </a:t>
            </a:r>
            <a:r>
              <a:rPr lang="en-US" b="1" i="1" dirty="0"/>
              <a:t>I</a:t>
            </a:r>
            <a:r>
              <a:rPr lang="en-US" b="1" baseline="-25000" dirty="0"/>
              <a:t>d</a:t>
            </a:r>
            <a:r>
              <a:rPr lang="en-US" b="1" dirty="0"/>
              <a:t>) where </a:t>
            </a:r>
            <a:r>
              <a:rPr lang="en-US" b="1" i="1" dirty="0"/>
              <a:t>I</a:t>
            </a:r>
            <a:r>
              <a:rPr lang="en-US" b="1" baseline="-25000" dirty="0"/>
              <a:t>d</a:t>
            </a:r>
            <a:r>
              <a:rPr lang="en-US" b="1" dirty="0"/>
              <a:t> is </a:t>
            </a:r>
            <a:r>
              <a:rPr lang="en-US" b="1" dirty="0" smtClean="0"/>
              <a:t>the dark </a:t>
            </a:r>
            <a:r>
              <a:rPr lang="en-US" b="1" dirty="0"/>
              <a:t>current within the device. Hence</a:t>
            </a:r>
            <a:r>
              <a:rPr lang="en-US" b="1" dirty="0" smtClean="0"/>
              <a:t>: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14573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1037272"/>
            <a:ext cx="4724400" cy="1477328"/>
          </a:xfrm>
          <a:prstGeom prst="rect">
            <a:avLst/>
          </a:prstGeom>
          <a:noFill/>
          <a:ln w="25400">
            <a:solidFill>
              <a:srgbClr val="391FFB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Where, the </a:t>
            </a:r>
            <a:r>
              <a:rPr lang="en-US" b="1" dirty="0"/>
              <a:t>energy of a photon </a:t>
            </a:r>
            <a:r>
              <a:rPr lang="en-US" b="1" i="1" dirty="0"/>
              <a:t>E </a:t>
            </a:r>
            <a:r>
              <a:rPr lang="en-US" b="1" dirty="0"/>
              <a:t>= </a:t>
            </a:r>
            <a:r>
              <a:rPr lang="en-US" b="1" i="1" dirty="0"/>
              <a:t>hf</a:t>
            </a:r>
            <a:r>
              <a:rPr lang="en-US" b="1" dirty="0" smtClean="0"/>
              <a:t>.</a:t>
            </a:r>
          </a:p>
          <a:p>
            <a:r>
              <a:rPr lang="en-US" b="1" i="1" dirty="0" err="1" smtClean="0"/>
              <a:t>I</a:t>
            </a:r>
            <a:r>
              <a:rPr lang="en-US" b="1" baseline="-25000" dirty="0" err="1" smtClean="0"/>
              <a:t>p</a:t>
            </a:r>
            <a:r>
              <a:rPr lang="en-US" b="1" dirty="0" smtClean="0"/>
              <a:t> </a:t>
            </a:r>
            <a:r>
              <a:rPr lang="en-US" b="1" dirty="0"/>
              <a:t>is the output </a:t>
            </a:r>
            <a:r>
              <a:rPr lang="en-US" b="1" dirty="0" smtClean="0"/>
              <a:t>photocurrent (A) </a:t>
            </a:r>
            <a:r>
              <a:rPr lang="en-US" b="1" dirty="0"/>
              <a:t>and </a:t>
            </a:r>
            <a:r>
              <a:rPr lang="en-US" b="1" i="1" dirty="0" smtClean="0"/>
              <a:t>P</a:t>
            </a:r>
            <a:r>
              <a:rPr lang="en-US" b="1" baseline="-25000" dirty="0" smtClean="0"/>
              <a:t>o</a:t>
            </a:r>
            <a:r>
              <a:rPr lang="en-US" b="1" dirty="0" smtClean="0"/>
              <a:t> </a:t>
            </a:r>
            <a:r>
              <a:rPr lang="en-US" b="1" dirty="0"/>
              <a:t>is the incident optical power </a:t>
            </a:r>
            <a:r>
              <a:rPr lang="en-US" b="1" dirty="0" smtClean="0"/>
              <a:t>(W)</a:t>
            </a:r>
          </a:p>
          <a:p>
            <a:r>
              <a:rPr lang="en-US" b="1" i="1" dirty="0" smtClean="0"/>
              <a:t>e </a:t>
            </a:r>
            <a:r>
              <a:rPr lang="en-US" b="1" dirty="0"/>
              <a:t>is the charge on an electron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19400"/>
            <a:ext cx="17907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91050"/>
            <a:ext cx="27717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72025"/>
            <a:ext cx="14192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53000" y="477202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i="1" dirty="0" err="1"/>
              <a:t>I</a:t>
            </a:r>
            <a:r>
              <a:rPr lang="en-US" baseline="-25000" dirty="0" err="1"/>
              <a:t>p</a:t>
            </a:r>
            <a:r>
              <a:rPr lang="en-US" dirty="0"/>
              <a:t> </a:t>
            </a:r>
            <a:r>
              <a:rPr lang="en-US" dirty="0" smtClean="0">
                <a:latin typeface="Cambria"/>
              </a:rPr>
              <a:t>≫</a:t>
            </a:r>
            <a:r>
              <a:rPr lang="en-US" dirty="0" smtClean="0"/>
              <a:t> </a:t>
            </a:r>
            <a:r>
              <a:rPr lang="en-US" i="1" dirty="0"/>
              <a:t>I</a:t>
            </a:r>
            <a:r>
              <a:rPr lang="en-US" baseline="-25000" dirty="0"/>
              <a:t>d</a:t>
            </a:r>
            <a:r>
              <a:rPr lang="en-US" dirty="0"/>
              <a:t>, then: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2971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photodiode received </a:t>
            </a:r>
            <a:r>
              <a:rPr lang="en-US" dirty="0" smtClean="0">
                <a:solidFill>
                  <a:srgbClr val="FF0000"/>
                </a:solidFill>
              </a:rPr>
              <a:t>bandwidth=</a:t>
            </a:r>
            <a:r>
              <a:rPr lang="en-US" i="1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47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11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7620000" cy="5562600"/>
          </a:xfrm>
        </p:spPr>
        <p:txBody>
          <a:bodyPr/>
          <a:lstStyle/>
          <a:p>
            <a:pPr algn="just"/>
            <a:r>
              <a:rPr lang="en-US" b="1" dirty="0"/>
              <a:t>Substituting Eq. (8.23) into Eq. (8.20) and putting </a:t>
            </a:r>
            <a:r>
              <a:rPr lang="en-US" b="1" i="1" dirty="0"/>
              <a:t>B </a:t>
            </a:r>
            <a:r>
              <a:rPr lang="en-US" b="1" dirty="0"/>
              <a:t>= 1 Hz gives the </a:t>
            </a:r>
            <a:r>
              <a:rPr lang="en-US" b="1" i="1" dirty="0"/>
              <a:t>NEP </a:t>
            </a:r>
            <a:r>
              <a:rPr lang="en-US" b="1" dirty="0"/>
              <a:t>as</a:t>
            </a:r>
            <a:r>
              <a:rPr lang="en-US" b="1" dirty="0" smtClean="0"/>
              <a:t>: 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This is </a:t>
            </a:r>
            <a:r>
              <a:rPr lang="en-US" b="1" dirty="0"/>
              <a:t>the </a:t>
            </a:r>
            <a:r>
              <a:rPr lang="en-US" b="1" i="1" dirty="0"/>
              <a:t>NEP </a:t>
            </a:r>
            <a:r>
              <a:rPr lang="en-US" b="1" dirty="0"/>
              <a:t>for an ideal photodetector </a:t>
            </a:r>
            <a:r>
              <a:rPr lang="en-US" b="1" dirty="0" smtClean="0"/>
              <a:t>when the quantum </a:t>
            </a:r>
            <a:r>
              <a:rPr lang="en-US" b="1" dirty="0"/>
              <a:t>efficiency </a:t>
            </a:r>
            <a:r>
              <a:rPr lang="el-GR" b="1" dirty="0"/>
              <a:t>η = 1.</a:t>
            </a:r>
            <a:endParaRPr lang="en-US" b="1" dirty="0" smtClean="0"/>
          </a:p>
          <a:p>
            <a:pPr algn="just"/>
            <a:r>
              <a:rPr lang="en-US" b="1" dirty="0"/>
              <a:t>When </a:t>
            </a:r>
            <a:r>
              <a:rPr lang="en-US" b="1" i="1" dirty="0" err="1"/>
              <a:t>I</a:t>
            </a:r>
            <a:r>
              <a:rPr lang="en-US" b="1" baseline="-25000" dirty="0" err="1"/>
              <a:t>p</a:t>
            </a:r>
            <a:r>
              <a:rPr lang="en-US" b="1" dirty="0"/>
              <a:t> </a:t>
            </a:r>
            <a:r>
              <a:rPr lang="en-US" b="1" dirty="0" smtClean="0">
                <a:latin typeface="Cambria"/>
              </a:rPr>
              <a:t>≪</a:t>
            </a:r>
            <a:r>
              <a:rPr lang="en-US" b="1" dirty="0" smtClean="0"/>
              <a:t> </a:t>
            </a:r>
            <a:r>
              <a:rPr lang="en-US" b="1" i="1" dirty="0"/>
              <a:t>I</a:t>
            </a:r>
            <a:r>
              <a:rPr lang="en-US" b="1" baseline="-25000" dirty="0"/>
              <a:t>d</a:t>
            </a:r>
            <a:r>
              <a:rPr lang="en-US" b="1" dirty="0"/>
              <a:t>, then </a:t>
            </a:r>
            <a:r>
              <a:rPr lang="en-US" b="1" dirty="0" smtClean="0"/>
              <a:t>the </a:t>
            </a:r>
            <a:r>
              <a:rPr lang="en-US" b="1" dirty="0"/>
              <a:t>photocurrent becomes</a:t>
            </a:r>
            <a:r>
              <a:rPr lang="en-US" b="1" dirty="0" smtClean="0"/>
              <a:t>: 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When the </a:t>
            </a:r>
            <a:r>
              <a:rPr lang="en-US" b="1" dirty="0"/>
              <a:t>dark current noise is dominant, </a:t>
            </a:r>
            <a:r>
              <a:rPr lang="en-US" b="1" dirty="0" smtClean="0"/>
              <a:t>with </a:t>
            </a:r>
            <a:r>
              <a:rPr lang="en-US" b="1" i="1" dirty="0"/>
              <a:t>B </a:t>
            </a:r>
            <a:r>
              <a:rPr lang="en-US" b="1" dirty="0"/>
              <a:t>= 1 Hz gives an expression for the </a:t>
            </a:r>
            <a:r>
              <a:rPr lang="en-US" b="1" i="1" dirty="0"/>
              <a:t>NEP </a:t>
            </a:r>
            <a:r>
              <a:rPr lang="en-US" b="1" dirty="0"/>
              <a:t>of</a:t>
            </a:r>
            <a:r>
              <a:rPr lang="en-US" b="1" dirty="0" smtClean="0"/>
              <a:t>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r>
              <a:rPr lang="en-US" b="1" dirty="0"/>
              <a:t>The </a:t>
            </a:r>
            <a:r>
              <a:rPr lang="en-US" b="1" dirty="0" err="1"/>
              <a:t>detectivity</a:t>
            </a:r>
            <a:r>
              <a:rPr lang="en-US" b="1" dirty="0"/>
              <a:t> </a:t>
            </a:r>
            <a:r>
              <a:rPr lang="en-US" b="1" i="1" dirty="0"/>
              <a:t>D </a:t>
            </a:r>
            <a:r>
              <a:rPr lang="en-US" b="1" dirty="0"/>
              <a:t>is defined as the inverse of the </a:t>
            </a:r>
            <a:r>
              <a:rPr lang="en-US" b="1" i="1" dirty="0"/>
              <a:t>NEP</a:t>
            </a:r>
            <a:r>
              <a:rPr lang="en-US" b="1" dirty="0"/>
              <a:t>. Thus:</a:t>
            </a:r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20193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81400"/>
            <a:ext cx="16859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38675"/>
            <a:ext cx="26574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829300"/>
            <a:ext cx="12858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3962400" y="5638800"/>
            <a:ext cx="3581400" cy="13716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Example 8.6</a:t>
            </a:r>
          </a:p>
        </p:txBody>
      </p:sp>
    </p:spTree>
    <p:extLst>
      <p:ext uri="{BB962C8B-B14F-4D97-AF65-F5344CB8AC3E}">
        <p14:creationId xmlns:p14="http://schemas.microsoft.com/office/powerpoint/2010/main" xmlns="" val="31194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792162"/>
          </a:xfrm>
        </p:spPr>
        <p:txBody>
          <a:bodyPr/>
          <a:lstStyle/>
          <a:p>
            <a:r>
              <a:rPr lang="en-US" b="1" dirty="0"/>
              <a:t>Preparation of optical fibers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This is a two-stage </a:t>
            </a:r>
            <a:r>
              <a:rPr lang="en-US" b="1" dirty="0" smtClean="0"/>
              <a:t>process:</a:t>
            </a:r>
          </a:p>
          <a:p>
            <a:pPr algn="just"/>
            <a:r>
              <a:rPr lang="en-US" b="1" dirty="0" smtClean="0"/>
              <a:t>Initially </a:t>
            </a:r>
            <a:r>
              <a:rPr lang="en-US" b="1" dirty="0"/>
              <a:t>the pure glass is produced and converted </a:t>
            </a:r>
            <a:r>
              <a:rPr lang="en-US" b="1" dirty="0" smtClean="0"/>
              <a:t>into a </a:t>
            </a:r>
            <a:r>
              <a:rPr lang="en-US" b="1" dirty="0"/>
              <a:t>form (rod or preform) suitable for making the fiber. </a:t>
            </a:r>
            <a:endParaRPr lang="en-US" b="1" dirty="0" smtClean="0"/>
          </a:p>
          <a:p>
            <a:pPr algn="just"/>
            <a:r>
              <a:rPr lang="en-US" b="1" dirty="0" smtClean="0"/>
              <a:t>A </a:t>
            </a:r>
            <a:r>
              <a:rPr lang="en-US" b="1" dirty="0"/>
              <a:t>drawing or pulling technique </a:t>
            </a:r>
            <a:r>
              <a:rPr lang="en-US" b="1" dirty="0" smtClean="0"/>
              <a:t>is then </a:t>
            </a:r>
            <a:r>
              <a:rPr lang="en-US" b="1" dirty="0"/>
              <a:t>employed to acquire the end product</a:t>
            </a:r>
            <a:r>
              <a:rPr lang="en-US" b="1" dirty="0" smtClean="0"/>
              <a:t>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The methods of preparing the extremely </a:t>
            </a:r>
            <a:r>
              <a:rPr lang="en-US" b="1" dirty="0" smtClean="0"/>
              <a:t>pure optical glasses:</a:t>
            </a:r>
            <a:endParaRPr lang="en-US" b="1" dirty="0"/>
          </a:p>
          <a:p>
            <a:pPr algn="just"/>
            <a:r>
              <a:rPr lang="en-US" b="1" dirty="0"/>
              <a:t>(a) conventional glass refining techniques in which the glass is processed in the </a:t>
            </a:r>
            <a:r>
              <a:rPr lang="en-US" b="1" dirty="0" smtClean="0"/>
              <a:t>molten state producing </a:t>
            </a:r>
            <a:r>
              <a:rPr lang="en-US" b="1" dirty="0"/>
              <a:t>a multicomponent glass structure;</a:t>
            </a:r>
          </a:p>
          <a:p>
            <a:pPr algn="just"/>
            <a:r>
              <a:rPr lang="en-US" b="1" dirty="0"/>
              <a:t>(b) vapor-phase deposition methods producing silica-rich glasses which have </a:t>
            </a:r>
            <a:r>
              <a:rPr lang="en-US" b="1" dirty="0" smtClean="0"/>
              <a:t>melting temperatures </a:t>
            </a:r>
            <a:r>
              <a:rPr lang="en-US" b="1" dirty="0"/>
              <a:t>that are too high to allow the conventional melt process.</a:t>
            </a:r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  <p:sp>
        <p:nvSpPr>
          <p:cNvPr id="5" name="Right Arrow 4"/>
          <p:cNvSpPr/>
          <p:nvPr/>
        </p:nvSpPr>
        <p:spPr>
          <a:xfrm>
            <a:off x="1219200" y="5943600"/>
            <a:ext cx="57912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vapor-phase methods </a:t>
            </a:r>
            <a:r>
              <a:rPr lang="en-US" sz="2400" b="1" dirty="0" smtClean="0"/>
              <a:t>are widely used.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64963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229600" cy="563880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>
                <a:solidFill>
                  <a:srgbClr val="FF0000"/>
                </a:solidFill>
              </a:rPr>
              <a:t>Optical cable:</a:t>
            </a:r>
            <a:r>
              <a:rPr lang="en-US" sz="2800" dirty="0" smtClean="0"/>
              <a:t> It serves as transmission medium.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</a:rPr>
              <a:t>Optical detector:</a:t>
            </a:r>
            <a:r>
              <a:rPr lang="en-US" sz="2800" b="1" dirty="0" smtClean="0"/>
              <a:t> </a:t>
            </a:r>
            <a:r>
              <a:rPr lang="en-US" sz="2800" dirty="0" smtClean="0"/>
              <a:t>It is responsible for optical to electrical conversion of data and hence responsible for demodulation of the optical carrier. It may be a photodiodes, phototransistor, and photoconductors.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</a:rPr>
              <a:t>Electrical receiver:</a:t>
            </a:r>
            <a:r>
              <a:rPr lang="en-US" sz="2800" b="1" dirty="0" smtClean="0"/>
              <a:t> </a:t>
            </a:r>
            <a:r>
              <a:rPr lang="en-US" sz="2800" dirty="0" smtClean="0"/>
              <a:t>It is used for electrical interfacing at the receiver end of the optical link and to perform the signal processing electrically.</a:t>
            </a:r>
          </a:p>
          <a:p>
            <a:pPr algn="just"/>
            <a:r>
              <a:rPr lang="en-US" sz="2800" b="1" dirty="0" smtClean="0">
                <a:solidFill>
                  <a:srgbClr val="FF0000"/>
                </a:solidFill>
              </a:rPr>
              <a:t>Destination:</a:t>
            </a:r>
            <a:r>
              <a:rPr lang="en-US" sz="2800" dirty="0" smtClean="0"/>
              <a:t> It is the final point at which we receive the information in the form of electrical signal.</a:t>
            </a:r>
            <a:endParaRPr lang="en-US" sz="2800" b="1" dirty="0" smtClean="0"/>
          </a:p>
          <a:p>
            <a:pPr algn="just"/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715962"/>
          </a:xfrm>
        </p:spPr>
        <p:txBody>
          <a:bodyPr/>
          <a:lstStyle/>
          <a:p>
            <a:r>
              <a:rPr lang="en-US" b="1" dirty="0"/>
              <a:t>Optical 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The functions of the optical </a:t>
            </a:r>
            <a:r>
              <a:rPr lang="en-US" b="1" dirty="0" smtClean="0"/>
              <a:t>cable: </a:t>
            </a:r>
          </a:p>
          <a:p>
            <a:pPr algn="just"/>
            <a:r>
              <a:rPr lang="en-US" b="1" dirty="0"/>
              <a:t>1. Fiber </a:t>
            </a:r>
            <a:r>
              <a:rPr lang="en-US" b="1" dirty="0" smtClean="0"/>
              <a:t>protection -&gt; to </a:t>
            </a:r>
            <a:r>
              <a:rPr lang="en-US" b="1" dirty="0"/>
              <a:t>protect against </a:t>
            </a:r>
            <a:r>
              <a:rPr lang="en-US" b="1" dirty="0" smtClean="0"/>
              <a:t>fiber damage </a:t>
            </a:r>
            <a:r>
              <a:rPr lang="en-US" b="1" dirty="0"/>
              <a:t>and breakage both during installation and throughout the life of the fiber.</a:t>
            </a:r>
          </a:p>
          <a:p>
            <a:pPr algn="just"/>
            <a:r>
              <a:rPr lang="en-US" b="1" dirty="0"/>
              <a:t>2. Stability of the fiber transmission </a:t>
            </a:r>
            <a:r>
              <a:rPr lang="en-US" b="1" dirty="0" smtClean="0"/>
              <a:t>characteristics -&gt; must </a:t>
            </a:r>
            <a:r>
              <a:rPr lang="en-US" b="1" dirty="0"/>
              <a:t>have </a:t>
            </a:r>
            <a:r>
              <a:rPr lang="en-US" b="1" dirty="0" smtClean="0"/>
              <a:t>good stable </a:t>
            </a:r>
            <a:r>
              <a:rPr lang="en-US" b="1" dirty="0"/>
              <a:t>transmission </a:t>
            </a:r>
            <a:r>
              <a:rPr lang="en-US" b="1" dirty="0" smtClean="0"/>
              <a:t>characteristics. Increases </a:t>
            </a:r>
            <a:r>
              <a:rPr lang="en-US" b="1" dirty="0"/>
              <a:t>in optical </a:t>
            </a:r>
            <a:r>
              <a:rPr lang="en-US" b="1" dirty="0" smtClean="0"/>
              <a:t>attenuation. </a:t>
            </a:r>
          </a:p>
          <a:p>
            <a:pPr algn="just"/>
            <a:r>
              <a:rPr lang="en-US" b="1" dirty="0" smtClean="0"/>
              <a:t>3</a:t>
            </a:r>
            <a:r>
              <a:rPr lang="en-US" b="1" dirty="0"/>
              <a:t>. Cable </a:t>
            </a:r>
            <a:r>
              <a:rPr lang="en-US" b="1" dirty="0" smtClean="0"/>
              <a:t>strength -&gt; similar </a:t>
            </a:r>
            <a:r>
              <a:rPr lang="en-US" b="1" dirty="0"/>
              <a:t>mechanical properties to </a:t>
            </a:r>
            <a:r>
              <a:rPr lang="en-US" b="1" dirty="0" smtClean="0"/>
              <a:t>electrical transmission </a:t>
            </a:r>
            <a:r>
              <a:rPr lang="en-US" b="1" dirty="0"/>
              <a:t>cables </a:t>
            </a:r>
            <a:r>
              <a:rPr lang="en-US" b="1" dirty="0" smtClean="0"/>
              <a:t>such as </a:t>
            </a:r>
            <a:r>
              <a:rPr lang="en-US" b="1" dirty="0"/>
              <a:t>tension, torsion, compression, bending, </a:t>
            </a:r>
            <a:r>
              <a:rPr lang="en-US" b="1" dirty="0" smtClean="0"/>
              <a:t>squeezing and </a:t>
            </a:r>
            <a:r>
              <a:rPr lang="en-US" b="1" dirty="0"/>
              <a:t>vibration. </a:t>
            </a:r>
            <a:endParaRPr lang="en-US" b="1" dirty="0" smtClean="0"/>
          </a:p>
          <a:p>
            <a:pPr algn="just"/>
            <a:r>
              <a:rPr lang="en-US" b="1" dirty="0" smtClean="0"/>
              <a:t>4</a:t>
            </a:r>
            <a:r>
              <a:rPr lang="en-US" b="1" dirty="0"/>
              <a:t>. Identification and jointing of the fibers within the </a:t>
            </a:r>
            <a:r>
              <a:rPr lang="en-US" b="1" dirty="0" smtClean="0"/>
              <a:t>cable -&gt; If </a:t>
            </a:r>
            <a:r>
              <a:rPr lang="en-US" b="1" dirty="0"/>
              <a:t>the fibers are arranged </a:t>
            </a:r>
            <a:r>
              <a:rPr lang="en-US" b="1" dirty="0" smtClean="0"/>
              <a:t>in a </a:t>
            </a:r>
            <a:r>
              <a:rPr lang="en-US" b="1" dirty="0"/>
              <a:t>suitable geometry it may be possible to use multiple jointing techniques </a:t>
            </a:r>
            <a:r>
              <a:rPr lang="en-US" b="1" dirty="0" smtClean="0"/>
              <a:t>rather than </a:t>
            </a:r>
            <a:r>
              <a:rPr lang="en-US" b="1" dirty="0"/>
              <a:t>jointing each fiber individually.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39686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792162"/>
          </a:xfrm>
        </p:spPr>
        <p:txBody>
          <a:bodyPr/>
          <a:lstStyle/>
          <a:p>
            <a:r>
              <a:rPr lang="en-US" b="1" dirty="0"/>
              <a:t>Fiber splices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A permanent joint formed between two individual optical fibers in the field or </a:t>
            </a:r>
            <a:r>
              <a:rPr lang="en-US" b="1" dirty="0" smtClean="0"/>
              <a:t>factory is </a:t>
            </a:r>
            <a:r>
              <a:rPr lang="en-US" b="1" dirty="0"/>
              <a:t>known as a fiber splice</a:t>
            </a:r>
            <a:r>
              <a:rPr lang="en-US" b="1" dirty="0" smtClean="0"/>
              <a:t>.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Splices </a:t>
            </a:r>
            <a:r>
              <a:rPr lang="en-US" b="1" dirty="0"/>
              <a:t>may be divided into two broad </a:t>
            </a:r>
            <a:r>
              <a:rPr lang="en-US" b="1" dirty="0" smtClean="0"/>
              <a:t>categories depending </a:t>
            </a:r>
            <a:r>
              <a:rPr lang="en-US" b="1" dirty="0"/>
              <a:t>upon the splicing technique utilized. These are fusion splicing or welding </a:t>
            </a:r>
            <a:r>
              <a:rPr lang="en-US" b="1" dirty="0" smtClean="0"/>
              <a:t>and mechanical </a:t>
            </a:r>
            <a:r>
              <a:rPr lang="en-US" b="1" dirty="0"/>
              <a:t>splicing</a:t>
            </a:r>
            <a:r>
              <a:rPr lang="en-US" b="1" dirty="0" smtClean="0"/>
              <a:t>.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Fusion splicing-&gt; by </a:t>
            </a:r>
            <a:r>
              <a:rPr lang="en-US" b="1" dirty="0"/>
              <a:t>applying localized </a:t>
            </a:r>
            <a:r>
              <a:rPr lang="en-US" b="1" dirty="0" smtClean="0"/>
              <a:t>heating </a:t>
            </a:r>
            <a:r>
              <a:rPr lang="en-US" b="1" dirty="0"/>
              <a:t>at the interface between two butted, </a:t>
            </a:r>
            <a:r>
              <a:rPr lang="en-US" b="1" dirty="0" err="1"/>
              <a:t>prealigned</a:t>
            </a:r>
            <a:r>
              <a:rPr lang="en-US" b="1" dirty="0"/>
              <a:t> fiber ends causing them </a:t>
            </a:r>
            <a:r>
              <a:rPr lang="en-US" b="1" dirty="0" smtClean="0"/>
              <a:t>to soften </a:t>
            </a:r>
            <a:r>
              <a:rPr lang="en-US" b="1" dirty="0"/>
              <a:t>and fuse. </a:t>
            </a:r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Mechanical splicing-&gt; held </a:t>
            </a:r>
            <a:r>
              <a:rPr lang="en-US" b="1" dirty="0"/>
              <a:t>in alignment by </a:t>
            </a:r>
            <a:r>
              <a:rPr lang="en-US" b="1" dirty="0" smtClean="0"/>
              <a:t>some mechanical </a:t>
            </a:r>
            <a:r>
              <a:rPr lang="en-US" b="1" dirty="0"/>
              <a:t>means, </a:t>
            </a:r>
            <a:r>
              <a:rPr lang="en-US" b="1" dirty="0" smtClean="0"/>
              <a:t>such as use </a:t>
            </a:r>
            <a:r>
              <a:rPr lang="en-US" b="1" dirty="0"/>
              <a:t>of tubes </a:t>
            </a:r>
            <a:r>
              <a:rPr lang="en-US" b="1" dirty="0" smtClean="0"/>
              <a:t>around the </a:t>
            </a:r>
            <a:r>
              <a:rPr lang="en-US" b="1" dirty="0"/>
              <a:t>fiber ends (tube splices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635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Fusion Splicing How to Fusion Splice [360p]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60400" y="1295400"/>
            <a:ext cx="6807200" cy="5105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7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792162"/>
          </a:xfrm>
        </p:spPr>
        <p:txBody>
          <a:bodyPr/>
          <a:lstStyle/>
          <a:p>
            <a:r>
              <a:rPr lang="en-US" b="1" dirty="0"/>
              <a:t>Fiber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Demountable fiber connectors are more difficult to achieve than optical fiber splices. </a:t>
            </a:r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This is </a:t>
            </a:r>
            <a:r>
              <a:rPr lang="en-US" b="1" dirty="0"/>
              <a:t>because they must maintain similar tolerance requirements to splices in order to </a:t>
            </a:r>
            <a:r>
              <a:rPr lang="en-US" b="1" dirty="0" smtClean="0"/>
              <a:t>couple light </a:t>
            </a:r>
            <a:r>
              <a:rPr lang="en-US" b="1" dirty="0"/>
              <a:t>between fibers efficiently, but they must accomplish it in a removable </a:t>
            </a:r>
            <a:r>
              <a:rPr lang="en-US" b="1" dirty="0" smtClean="0"/>
              <a:t>fashion.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Also</a:t>
            </a:r>
            <a:r>
              <a:rPr lang="en-US" b="1" dirty="0"/>
              <a:t>, the connector design must allow for repeated connection and disconnection </a:t>
            </a:r>
            <a:r>
              <a:rPr lang="en-US" b="1" dirty="0" smtClean="0"/>
              <a:t>without problems </a:t>
            </a:r>
            <a:r>
              <a:rPr lang="en-US" b="1" dirty="0"/>
              <a:t>of fiber </a:t>
            </a:r>
            <a:r>
              <a:rPr lang="en-US" b="1" dirty="0" smtClean="0"/>
              <a:t>alignment.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In </a:t>
            </a:r>
            <a:r>
              <a:rPr lang="en-US" b="1" dirty="0"/>
              <a:t>order to maintain an optimum performance the connection must also protect the </a:t>
            </a:r>
            <a:r>
              <a:rPr lang="en-US" b="1" dirty="0" smtClean="0"/>
              <a:t>fiber ends </a:t>
            </a:r>
            <a:r>
              <a:rPr lang="en-US" b="1" dirty="0"/>
              <a:t>from </a:t>
            </a:r>
            <a:r>
              <a:rPr lang="en-US" b="1" dirty="0" smtClean="0"/>
              <a:t>damage.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231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Optical </a:t>
            </a:r>
            <a:r>
              <a:rPr lang="en-US" b="1" dirty="0"/>
              <a:t>fiber connectors may be considered </a:t>
            </a:r>
            <a:r>
              <a:rPr lang="en-US" b="1" dirty="0" smtClean="0"/>
              <a:t>in three </a:t>
            </a:r>
            <a:r>
              <a:rPr lang="en-US" b="1" dirty="0"/>
              <a:t>major areas, which are</a:t>
            </a:r>
            <a:r>
              <a:rPr lang="en-US" b="1" dirty="0" smtClean="0"/>
              <a:t>: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(</a:t>
            </a:r>
            <a:r>
              <a:rPr lang="en-US" b="1" dirty="0"/>
              <a:t>a) the fiber termination, which protects and locates the fiber ends;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(</a:t>
            </a:r>
            <a:r>
              <a:rPr lang="en-US" b="1" dirty="0"/>
              <a:t>b) the fiber end alignment to provide optimum optical coupling;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(</a:t>
            </a:r>
            <a:r>
              <a:rPr lang="en-US" b="1" dirty="0"/>
              <a:t>c) the outer shell, which maintains the connection and the fiber alignment, protects </a:t>
            </a:r>
            <a:r>
              <a:rPr lang="en-US" b="1" dirty="0" smtClean="0"/>
              <a:t>the fiber </a:t>
            </a:r>
            <a:r>
              <a:rPr lang="en-US" b="1" dirty="0"/>
              <a:t>ends from the environment and provides adequate strength at the joint.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152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620000" cy="792162"/>
          </a:xfrm>
        </p:spPr>
        <p:txBody>
          <a:bodyPr/>
          <a:lstStyle/>
          <a:p>
            <a:r>
              <a:rPr lang="en-US" b="1" dirty="0"/>
              <a:t>Fiber couplers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620000" cy="54102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An optical fiber coupler is a device that distributes light from a main fiber into one or </a:t>
            </a:r>
            <a:r>
              <a:rPr lang="en-US" b="1" dirty="0" smtClean="0"/>
              <a:t>more branch </a:t>
            </a:r>
            <a:r>
              <a:rPr lang="en-US" b="1" dirty="0"/>
              <a:t>fibers.* </a:t>
            </a:r>
            <a:endParaRPr lang="en-US" b="1" dirty="0" smtClean="0"/>
          </a:p>
          <a:p>
            <a:pPr algn="just"/>
            <a:r>
              <a:rPr lang="en-US" b="1" dirty="0" smtClean="0"/>
              <a:t>The </a:t>
            </a:r>
            <a:r>
              <a:rPr lang="en-US" b="1" dirty="0"/>
              <a:t>latter case is more normal and such devices are known as </a:t>
            </a:r>
            <a:r>
              <a:rPr lang="en-US" b="1" dirty="0" smtClean="0"/>
              <a:t>multiport fiber </a:t>
            </a:r>
            <a:r>
              <a:rPr lang="en-US" b="1" dirty="0"/>
              <a:t>couplers</a:t>
            </a:r>
            <a:r>
              <a:rPr lang="en-US" b="1" dirty="0" smtClean="0"/>
              <a:t>. 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Optical </a:t>
            </a:r>
            <a:r>
              <a:rPr lang="en-US" b="1" dirty="0"/>
              <a:t>fiber couplers are often passive devices in which the power transfer </a:t>
            </a:r>
            <a:r>
              <a:rPr lang="en-US" b="1" dirty="0" smtClean="0"/>
              <a:t>takes place </a:t>
            </a:r>
            <a:r>
              <a:rPr lang="en-US" b="1" dirty="0"/>
              <a:t>either:</a:t>
            </a:r>
          </a:p>
          <a:p>
            <a:pPr algn="just"/>
            <a:r>
              <a:rPr lang="en-US" b="1" dirty="0"/>
              <a:t>(a) through the fiber core cross-section by butt jointing the fibers </a:t>
            </a:r>
            <a:r>
              <a:rPr lang="en-US" b="1" dirty="0" smtClean="0"/>
              <a:t>or</a:t>
            </a:r>
          </a:p>
          <a:p>
            <a:pPr algn="just"/>
            <a:r>
              <a:rPr lang="en-US" b="1" dirty="0"/>
              <a:t>(b) through the fiber surface and normal to its axis by converting the guided </a:t>
            </a:r>
            <a:r>
              <a:rPr lang="en-US" b="1" dirty="0" smtClean="0"/>
              <a:t>core modes </a:t>
            </a:r>
            <a:r>
              <a:rPr lang="en-US" b="1" dirty="0"/>
              <a:t>to both cladding and refracted modes which then enable the </a:t>
            </a:r>
            <a:r>
              <a:rPr lang="en-US" b="1" dirty="0" smtClean="0"/>
              <a:t>power-sharing mechanism </a:t>
            </a:r>
            <a:r>
              <a:rPr lang="en-US" b="1" dirty="0"/>
              <a:t>(surface interaction type).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238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4396740" cy="313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6248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316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411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3340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Multiport optical fiber couplers can also be subdivided into the following three </a:t>
            </a:r>
            <a:r>
              <a:rPr lang="en-US" b="1" dirty="0" smtClean="0"/>
              <a:t>main groups, </a:t>
            </a:r>
            <a:r>
              <a:rPr lang="en-US" b="1" dirty="0"/>
              <a:t>as illustrated in Figure 5.27</a:t>
            </a:r>
            <a:r>
              <a:rPr lang="en-US" b="1" dirty="0" smtClean="0"/>
              <a:t>. 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1. Three- and four-port* couplers, which are used for signal splitting, </a:t>
            </a:r>
            <a:r>
              <a:rPr lang="en-US" b="1" dirty="0" smtClean="0"/>
              <a:t>distribution and </a:t>
            </a:r>
            <a:r>
              <a:rPr lang="en-US" b="1" dirty="0"/>
              <a:t>combining.</a:t>
            </a:r>
          </a:p>
          <a:p>
            <a:pPr algn="just"/>
            <a:r>
              <a:rPr lang="en-US" b="1" dirty="0"/>
              <a:t>2. Star couplers, which are generally used for distributing a single input signal </a:t>
            </a:r>
            <a:r>
              <a:rPr lang="en-US" b="1" dirty="0" smtClean="0"/>
              <a:t>to multiple </a:t>
            </a:r>
            <a:r>
              <a:rPr lang="en-US" b="1" dirty="0"/>
              <a:t>outputs.</a:t>
            </a:r>
          </a:p>
          <a:p>
            <a:pPr algn="just"/>
            <a:r>
              <a:rPr lang="en-US" b="1" dirty="0"/>
              <a:t>3. Wavelength division multiplexing (WDM) devices, which are a specialized form </a:t>
            </a:r>
            <a:r>
              <a:rPr lang="en-US" b="1" dirty="0" smtClean="0"/>
              <a:t>of coupler </a:t>
            </a:r>
            <a:r>
              <a:rPr lang="en-US" b="1" dirty="0"/>
              <a:t>designed to permit a number of different peak wavelength optical </a:t>
            </a:r>
            <a:r>
              <a:rPr lang="en-US" b="1" dirty="0" smtClean="0"/>
              <a:t>signals to </a:t>
            </a:r>
            <a:r>
              <a:rPr lang="en-US" b="1" dirty="0"/>
              <a:t>be transmitted in parallel on a single </a:t>
            </a:r>
            <a:r>
              <a:rPr lang="en-US" b="1" dirty="0" smtClean="0"/>
              <a:t>fiber. </a:t>
            </a:r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6229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920" y="152400"/>
            <a:ext cx="3925279" cy="574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43600"/>
            <a:ext cx="66167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178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</a:t>
            </a:r>
            <a:r>
              <a:rPr lang="en-US" dirty="0"/>
              <a:t>optics (IO)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Integrated </a:t>
            </a:r>
            <a:r>
              <a:rPr lang="en-US" b="1" dirty="0"/>
              <a:t>optics (IO) </a:t>
            </a:r>
            <a:r>
              <a:rPr lang="en-US" b="1" dirty="0" smtClean="0"/>
              <a:t>-&gt; optical </a:t>
            </a:r>
            <a:r>
              <a:rPr lang="en-US" b="1" dirty="0"/>
              <a:t>and electro-optical elements integrated together and, </a:t>
            </a:r>
            <a:r>
              <a:rPr lang="en-US" b="1" dirty="0" smtClean="0"/>
              <a:t>recently</a:t>
            </a:r>
            <a:r>
              <a:rPr lang="en-US" b="1" dirty="0"/>
              <a:t>, </a:t>
            </a:r>
            <a:r>
              <a:rPr lang="en-US" b="1" dirty="0" smtClean="0"/>
              <a:t>integrated photonics </a:t>
            </a:r>
            <a:r>
              <a:rPr lang="en-US" b="1" dirty="0"/>
              <a:t>(IP</a:t>
            </a:r>
            <a:r>
              <a:rPr lang="en-US" b="1" dirty="0" smtClean="0"/>
              <a:t>).  </a:t>
            </a:r>
          </a:p>
          <a:p>
            <a:pPr algn="just"/>
            <a:r>
              <a:rPr lang="en-US" b="1" dirty="0" smtClean="0"/>
              <a:t>IP </a:t>
            </a:r>
            <a:r>
              <a:rPr lang="en-US" b="1" dirty="0"/>
              <a:t>refers to the fabrication and integration of several or many </a:t>
            </a:r>
            <a:r>
              <a:rPr lang="en-US" b="1" dirty="0" smtClean="0"/>
              <a:t>components onto </a:t>
            </a:r>
            <a:r>
              <a:rPr lang="en-US" b="1" dirty="0"/>
              <a:t>a single planar substrate. </a:t>
            </a:r>
            <a:endParaRPr lang="en-US" b="1" dirty="0" smtClean="0"/>
          </a:p>
          <a:p>
            <a:pPr algn="just"/>
            <a:r>
              <a:rPr lang="en-US" b="1" dirty="0" smtClean="0"/>
              <a:t>Such </a:t>
            </a:r>
            <a:r>
              <a:rPr lang="en-US" b="1" dirty="0"/>
              <a:t>components include beam splitters, couplers, </a:t>
            </a:r>
            <a:r>
              <a:rPr lang="en-US" b="1" dirty="0" smtClean="0"/>
              <a:t>gratings, polarization </a:t>
            </a:r>
            <a:r>
              <a:rPr lang="en-US" b="1" dirty="0"/>
              <a:t>controllers, interferometers, sources, detectors and optical amplifiers</a:t>
            </a:r>
            <a:r>
              <a:rPr lang="en-US" b="1" dirty="0" smtClean="0"/>
              <a:t>.</a:t>
            </a:r>
          </a:p>
          <a:p>
            <a:pPr algn="just"/>
            <a:r>
              <a:rPr lang="en-US" b="1" dirty="0"/>
              <a:t>A</a:t>
            </a:r>
            <a:r>
              <a:rPr lang="en-US" b="1" dirty="0" smtClean="0"/>
              <a:t> </a:t>
            </a:r>
            <a:r>
              <a:rPr lang="en-US" b="1" dirty="0"/>
              <a:t>complete system onto a single </a:t>
            </a:r>
            <a:r>
              <a:rPr lang="en-US" b="1" dirty="0" smtClean="0"/>
              <a:t>chip. </a:t>
            </a:r>
          </a:p>
          <a:p>
            <a:pPr algn="just"/>
            <a:r>
              <a:rPr lang="en-US" b="1" dirty="0"/>
              <a:t>Planar </a:t>
            </a:r>
            <a:r>
              <a:rPr lang="en-US" b="1" dirty="0" smtClean="0"/>
              <a:t>waveguides </a:t>
            </a:r>
            <a:r>
              <a:rPr lang="en-US" b="1" dirty="0"/>
              <a:t>are </a:t>
            </a:r>
            <a:r>
              <a:rPr lang="en-US" b="1" dirty="0" smtClean="0"/>
              <a:t>fundamental elements </a:t>
            </a:r>
            <a:r>
              <a:rPr lang="en-US" b="1" dirty="0"/>
              <a:t>for both IO and IP device technologies.</a:t>
            </a:r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E34A39-73F0-4B1C-9FEB-2CA6EA8A2EE8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849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45868</TotalTime>
  <Words>5494</Words>
  <Application>Microsoft Office PowerPoint</Application>
  <PresentationFormat>On-screen Show (4:3)</PresentationFormat>
  <Paragraphs>719</Paragraphs>
  <Slides>100</Slides>
  <Notes>5</Notes>
  <HiddenSlides>0</HiddenSlides>
  <MMClips>3</MMClips>
  <ScaleCrop>false</ScaleCrop>
  <HeadingPairs>
    <vt:vector size="6" baseType="variant">
      <vt:variant>
        <vt:lpstr>Theme</vt:lpstr>
      </vt:variant>
      <vt:variant>
        <vt:i4>2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Adjacency</vt:lpstr>
      <vt:lpstr>Equidad</vt:lpstr>
      <vt:lpstr>D:\ICE-RU-04042015\3rd Year\[Book] Optical-fiber-communications-principles-and-practice-third-edition-john-m-senior.pdf</vt:lpstr>
      <vt:lpstr>D:\ICE-RU-04042015\3rd Year\[Book] Optical-fiber-communications-principles-and-practice-third-edition-john-m-senior.pdf</vt:lpstr>
      <vt:lpstr>D:\ICE-RU-04042015\3rd Year\[Book] Optical-fiber-communications-principles-and-practice-third-edition-john-m-senior.pdf</vt:lpstr>
      <vt:lpstr>Optical Fiber Communication ICE-3241</vt:lpstr>
      <vt:lpstr>Definition </vt:lpstr>
      <vt:lpstr>Comparison with electrical transmission</vt:lpstr>
      <vt:lpstr>Working principle </vt:lpstr>
      <vt:lpstr> Total internal reflection in optical fiber </vt:lpstr>
      <vt:lpstr>How fiber works?</vt:lpstr>
      <vt:lpstr>The general system</vt:lpstr>
      <vt:lpstr>Slide 8</vt:lpstr>
      <vt:lpstr>Slide 9</vt:lpstr>
      <vt:lpstr>Slide 10</vt:lpstr>
      <vt:lpstr>Advantages of optical fiber communication</vt:lpstr>
      <vt:lpstr>Slide 12</vt:lpstr>
      <vt:lpstr>Slide 13</vt:lpstr>
      <vt:lpstr>Slide 14</vt:lpstr>
      <vt:lpstr>Disadvantage </vt:lpstr>
      <vt:lpstr>Applications </vt:lpstr>
      <vt:lpstr>Ray theory transmission</vt:lpstr>
      <vt:lpstr>Slide 18</vt:lpstr>
      <vt:lpstr>Slide 19</vt:lpstr>
      <vt:lpstr>Slide 20</vt:lpstr>
      <vt:lpstr>Slide 21</vt:lpstr>
      <vt:lpstr>Acceptance angle</vt:lpstr>
      <vt:lpstr>Numerical Aperture</vt:lpstr>
      <vt:lpstr>Numerical Aperture</vt:lpstr>
      <vt:lpstr>Electromagnetic mode theory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Cylindrical fiber</vt:lpstr>
      <vt:lpstr>Slide 34</vt:lpstr>
      <vt:lpstr>Slide 35</vt:lpstr>
      <vt:lpstr>Graded index fibers</vt:lpstr>
      <vt:lpstr>Slide 37</vt:lpstr>
      <vt:lpstr>Graded Index Numerical Aperture</vt:lpstr>
      <vt:lpstr>Single-mode fiber </vt:lpstr>
      <vt:lpstr>Multi-mode fiber </vt:lpstr>
      <vt:lpstr>Slide 41</vt:lpstr>
      <vt:lpstr>Single mode vs. Multimode Fibers</vt:lpstr>
      <vt:lpstr>Attenuation</vt:lpstr>
      <vt:lpstr>Slide 44</vt:lpstr>
      <vt:lpstr>Material absorption losses in silica glass fibers</vt:lpstr>
      <vt:lpstr>Slide 46</vt:lpstr>
      <vt:lpstr>Linear scattering losses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Major requirements for an optical source</vt:lpstr>
      <vt:lpstr>Slide 58</vt:lpstr>
      <vt:lpstr>Basic Principle</vt:lpstr>
      <vt:lpstr>Slide 60</vt:lpstr>
      <vt:lpstr>Slide 61</vt:lpstr>
      <vt:lpstr>Slide 62</vt:lpstr>
      <vt:lpstr>The Einstein relations</vt:lpstr>
      <vt:lpstr>Slide 64</vt:lpstr>
      <vt:lpstr>Slide 65</vt:lpstr>
      <vt:lpstr>Slide 66</vt:lpstr>
      <vt:lpstr>Slide 67</vt:lpstr>
      <vt:lpstr>Threshold condition for laser oscillation</vt:lpstr>
      <vt:lpstr>Slide 69</vt:lpstr>
      <vt:lpstr>Semiconductor materials</vt:lpstr>
      <vt:lpstr>The semiconductor injection laser</vt:lpstr>
      <vt:lpstr>Efficiency</vt:lpstr>
      <vt:lpstr>LED Laser</vt:lpstr>
      <vt:lpstr>Slide 74</vt:lpstr>
      <vt:lpstr>Slide 75</vt:lpstr>
      <vt:lpstr>Slide 76</vt:lpstr>
      <vt:lpstr>LED power and efficiency</vt:lpstr>
      <vt:lpstr>Slide 78</vt:lpstr>
      <vt:lpstr>Slide 79</vt:lpstr>
      <vt:lpstr>Slide 80</vt:lpstr>
      <vt:lpstr>Optical Detector</vt:lpstr>
      <vt:lpstr>The p–i–n photodiode</vt:lpstr>
      <vt:lpstr>Slide 83</vt:lpstr>
      <vt:lpstr>Slide 84</vt:lpstr>
      <vt:lpstr>Slide 85</vt:lpstr>
      <vt:lpstr>Detector Noise</vt:lpstr>
      <vt:lpstr>Slide 87</vt:lpstr>
      <vt:lpstr>Slide 88</vt:lpstr>
      <vt:lpstr>Preparation of optical fibers</vt:lpstr>
      <vt:lpstr>Optical fiber cables</vt:lpstr>
      <vt:lpstr>Fiber splices</vt:lpstr>
      <vt:lpstr>Slide 92</vt:lpstr>
      <vt:lpstr>Fiber connectors</vt:lpstr>
      <vt:lpstr>Slide 94</vt:lpstr>
      <vt:lpstr>Fiber couplers</vt:lpstr>
      <vt:lpstr>Slide 96</vt:lpstr>
      <vt:lpstr>Slide 97</vt:lpstr>
      <vt:lpstr>Slide 98</vt:lpstr>
      <vt:lpstr>Integrated optics (IO)</vt:lpstr>
      <vt:lpstr>Beam Splitter</vt:lpstr>
    </vt:vector>
  </TitlesOfParts>
  <Company>UEC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Polarization-Insensitive Wavelength Conversion for Polarization Shift Keying Signal Based on Four Wave Mixing in Highly Non-linear Fiber</dc:title>
  <dc:creator>safa</dc:creator>
  <cp:lastModifiedBy>HasnatKabir</cp:lastModifiedBy>
  <cp:revision>322</cp:revision>
  <dcterms:created xsi:type="dcterms:W3CDTF">2009-06-03T06:12:51Z</dcterms:created>
  <dcterms:modified xsi:type="dcterms:W3CDTF">2017-10-16T00:45:03Z</dcterms:modified>
</cp:coreProperties>
</file>